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90" r:id="rId27"/>
  </p:sldIdLst>
  <p:sldSz cx="18288000" cy="10287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08E4F60-145B-4E52-B0B8-CFB4A49BBEF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BJECT_WITH_CAPTIO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>
              <a:buNone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92500"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C61E391-1E25-4D8D-A7A0-68AD1D8065C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_WITH_CAPTIO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>
              <a:buNone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82775B7-54AC-49BA-82FC-557FCFDB661E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VERTICAL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 rot="5400000">
            <a:off x="2309400" y="-251640"/>
            <a:ext cx="4525560" cy="8229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8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9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039E03A-579D-4135-AD8C-4D1F08A78D0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_TITLE_AND_VERTICAL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 rot="5400000">
            <a:off x="4732560" y="2171520"/>
            <a:ext cx="5851080" cy="2057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541800" y="190080"/>
            <a:ext cx="5851080" cy="6019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5A7C646-4261-449D-AED6-79708FFAFD01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17" name="PlaceHolder 3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18" name="PlaceHolder 4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3FEC757-BDD1-4ED7-B535-8B860578B83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BJEC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6BA521F6-9E44-499A-8548-0BB62F01AE7F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>
              <a:buNone/>
            </a:pPr>
            <a:r>
              <a:rPr lang="pt-BR" sz="4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26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27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8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B6C94E1-1641-429C-98DF-B26E3B4CF25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_OBJECT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2" name="PlaceHolder 4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33" name="PlaceHolder 5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34" name="PlaceHolder 6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6341F86C-596A-4D94-9D55-FF4DC552C3AC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WO_OBJECTS_WITH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8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8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40" name="PlaceHolder 6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41" name="PlaceHolder 7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42" name="PlaceHolder 8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ED031E2-BDD1-4ED2-A728-314E2F18CAE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9A680C5-ACA7-4EC8-AC98-3DBF6AA57B5D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drive.google.com/file/d/1OGS78OaUALpM8AzpKRMJJ-nwUEn6m_QP/vie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drive.google.com/file/d/1IdYoPIG_PqzkSKORY_XVMF1BKFtmYhQl/vie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84;p13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0" name="Google Shape;85;p13"/>
          <p:cNvPicPr/>
          <p:nvPr/>
        </p:nvPicPr>
        <p:blipFill>
          <a:blip r:embed="rId2"/>
          <a:stretch/>
        </p:blipFill>
        <p:spPr>
          <a:xfrm>
            <a:off x="11837880" y="1823040"/>
            <a:ext cx="4530960" cy="7931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" name="Google Shape;86;p13"/>
          <p:cNvPicPr/>
          <p:nvPr/>
        </p:nvPicPr>
        <p:blipFill>
          <a:blip r:embed="rId3"/>
          <a:stretch/>
        </p:blipFill>
        <p:spPr>
          <a:xfrm>
            <a:off x="3480480" y="593244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2" name="Google Shape;87;p13"/>
          <p:cNvPicPr/>
          <p:nvPr/>
        </p:nvPicPr>
        <p:blipFill>
          <a:blip r:embed="rId4"/>
          <a:stretch/>
        </p:blipFill>
        <p:spPr>
          <a:xfrm>
            <a:off x="2767320" y="834480"/>
            <a:ext cx="8391240" cy="83912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76;p22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16" name="Google Shape;277;p22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" name="Google Shape;278;p22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18" name="Google Shape;279;p2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9" name="Google Shape;280;p22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0" name="Google Shape;281;p22"/>
          <p:cNvSpPr/>
          <p:nvPr/>
        </p:nvSpPr>
        <p:spPr>
          <a:xfrm>
            <a:off x="1973520" y="52668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Google Shape;282;p22"/>
          <p:cNvSpPr/>
          <p:nvPr/>
        </p:nvSpPr>
        <p:spPr>
          <a:xfrm>
            <a:off x="1973520" y="1137960"/>
            <a:ext cx="92671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Não </a:t>
            </a:r>
            <a:r>
              <a:rPr lang="en-US" sz="3300" b="0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são passíveis de Emissão de Boleto</a:t>
            </a:r>
            <a:endParaRPr lang="pt-BR" sz="3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Google Shape;283;p22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3" name="Google Shape;284;p22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24" name="Google Shape;285;p22"/>
          <p:cNvGrpSpPr/>
          <p:nvPr/>
        </p:nvGrpSpPr>
        <p:grpSpPr>
          <a:xfrm>
            <a:off x="153360" y="3772800"/>
            <a:ext cx="13917600" cy="2741040"/>
            <a:chOff x="153360" y="3772800"/>
            <a:chExt cx="13917600" cy="2741040"/>
          </a:xfrm>
        </p:grpSpPr>
        <p:grpSp>
          <p:nvGrpSpPr>
            <p:cNvPr id="225" name="Google Shape;286;p22"/>
            <p:cNvGrpSpPr/>
            <p:nvPr/>
          </p:nvGrpSpPr>
          <p:grpSpPr>
            <a:xfrm>
              <a:off x="153360" y="3772800"/>
              <a:ext cx="3723480" cy="2662200"/>
              <a:chOff x="153360" y="3772800"/>
              <a:chExt cx="3723480" cy="2662200"/>
            </a:xfrm>
          </p:grpSpPr>
          <p:sp>
            <p:nvSpPr>
              <p:cNvPr id="226" name="Google Shape;287;p22"/>
              <p:cNvSpPr/>
              <p:nvPr/>
            </p:nvSpPr>
            <p:spPr>
              <a:xfrm>
                <a:off x="153360" y="377280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7" name="Google Shape;288;p22"/>
              <p:cNvSpPr/>
              <p:nvPr/>
            </p:nvSpPr>
            <p:spPr>
              <a:xfrm>
                <a:off x="402120" y="4634280"/>
                <a:ext cx="3226320" cy="10735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CONSTRUCARD CAIXA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28" name="Google Shape;289;p22"/>
            <p:cNvGrpSpPr/>
            <p:nvPr/>
          </p:nvGrpSpPr>
          <p:grpSpPr>
            <a:xfrm>
              <a:off x="10317240" y="3851640"/>
              <a:ext cx="3753720" cy="2662200"/>
              <a:chOff x="10317240" y="3851640"/>
              <a:chExt cx="3753720" cy="2662200"/>
            </a:xfrm>
          </p:grpSpPr>
          <p:sp>
            <p:nvSpPr>
              <p:cNvPr id="229" name="Google Shape;290;p22"/>
              <p:cNvSpPr/>
              <p:nvPr/>
            </p:nvSpPr>
            <p:spPr>
              <a:xfrm>
                <a:off x="10317240" y="385164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0" name="Google Shape;291;p22"/>
              <p:cNvSpPr/>
              <p:nvPr/>
            </p:nvSpPr>
            <p:spPr>
              <a:xfrm>
                <a:off x="10347840" y="4343760"/>
                <a:ext cx="372312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EMPRESA CAIXA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31" name="Google Shape;292;p22"/>
            <p:cNvGrpSpPr/>
            <p:nvPr/>
          </p:nvGrpSpPr>
          <p:grpSpPr>
            <a:xfrm>
              <a:off x="5250600" y="3839760"/>
              <a:ext cx="3723480" cy="2662200"/>
              <a:chOff x="5250600" y="3839760"/>
              <a:chExt cx="3723480" cy="2662200"/>
            </a:xfrm>
          </p:grpSpPr>
          <p:sp>
            <p:nvSpPr>
              <p:cNvPr id="232" name="Google Shape;293;p22"/>
              <p:cNvSpPr/>
              <p:nvPr/>
            </p:nvSpPr>
            <p:spPr>
              <a:xfrm>
                <a:off x="5250600" y="383976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3" name="Google Shape;294;p22"/>
              <p:cNvSpPr/>
              <p:nvPr/>
            </p:nvSpPr>
            <p:spPr>
              <a:xfrm>
                <a:off x="5738040" y="4313160"/>
                <a:ext cx="271836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CAIXA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234" name="Google Shape;295;p22"/>
          <p:cNvGrpSpPr/>
          <p:nvPr/>
        </p:nvGrpSpPr>
        <p:grpSpPr>
          <a:xfrm>
            <a:off x="7836120" y="7800840"/>
            <a:ext cx="2070000" cy="438480"/>
            <a:chOff x="7836120" y="7800840"/>
            <a:chExt cx="2070000" cy="438480"/>
          </a:xfrm>
        </p:grpSpPr>
        <p:sp>
          <p:nvSpPr>
            <p:cNvPr id="235" name="Google Shape;296;p22"/>
            <p:cNvSpPr/>
            <p:nvPr/>
          </p:nvSpPr>
          <p:spPr>
            <a:xfrm>
              <a:off x="7836120" y="7824240"/>
              <a:ext cx="2070000" cy="415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" name="Google Shape;297;p22"/>
            <p:cNvSpPr/>
            <p:nvPr/>
          </p:nvSpPr>
          <p:spPr>
            <a:xfrm>
              <a:off x="8778960" y="7800840"/>
              <a:ext cx="686160" cy="215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4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37" name="Google Shape;298;p22"/>
          <p:cNvPicPr/>
          <p:nvPr/>
        </p:nvPicPr>
        <p:blipFill>
          <a:blip r:embed="rId2"/>
          <a:stretch/>
        </p:blipFill>
        <p:spPr>
          <a:xfrm>
            <a:off x="14222160" y="3772800"/>
            <a:ext cx="4342320" cy="6513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38" name="Google Shape;299;p22"/>
          <p:cNvPicPr/>
          <p:nvPr/>
        </p:nvPicPr>
        <p:blipFill>
          <a:blip r:embed="rId3"/>
          <a:stretch/>
        </p:blipFill>
        <p:spPr>
          <a:xfrm>
            <a:off x="422640" y="9683280"/>
            <a:ext cx="3922920" cy="5223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304;p23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40" name="Google Shape;305;p23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" name="Google Shape;306;p23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42" name="Google Shape;307;p23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3" name="Google Shape;308;p23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4" name="Google Shape;309;p23"/>
          <p:cNvSpPr/>
          <p:nvPr/>
        </p:nvSpPr>
        <p:spPr>
          <a:xfrm>
            <a:off x="2330640" y="378360"/>
            <a:ext cx="92977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HABITACIONAIS</a:t>
            </a:r>
            <a:endParaRPr lang="pt-BR" sz="4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5" name="Google Shape;310;p23"/>
          <p:cNvSpPr/>
          <p:nvPr/>
        </p:nvSpPr>
        <p:spPr>
          <a:xfrm>
            <a:off x="3752640" y="982080"/>
            <a:ext cx="122623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FINANCIAMENTO HABITACIONAL - Crédito para financiar imóveis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6" name="Google Shape;311;p23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7" name="Google Shape;312;p23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8" name="Google Shape;313;p23"/>
          <p:cNvSpPr/>
          <p:nvPr/>
        </p:nvSpPr>
        <p:spPr>
          <a:xfrm>
            <a:off x="2549520" y="3148200"/>
            <a:ext cx="5264640" cy="3991320"/>
          </a:xfrm>
          <a:custGeom>
            <a:avLst/>
            <a:gdLst>
              <a:gd name="textAreaLeft" fmla="*/ 0 w 5264640"/>
              <a:gd name="textAreaRight" fmla="*/ 5265000 w 5264640"/>
              <a:gd name="textAreaTop" fmla="*/ 0 h 3991320"/>
              <a:gd name="textAreaBottom" fmla="*/ 3991680 h 399132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9" name="Google Shape;314;p23"/>
          <p:cNvSpPr/>
          <p:nvPr/>
        </p:nvSpPr>
        <p:spPr>
          <a:xfrm>
            <a:off x="9993600" y="3216240"/>
            <a:ext cx="5362560" cy="3923280"/>
          </a:xfrm>
          <a:custGeom>
            <a:avLst/>
            <a:gdLst>
              <a:gd name="textAreaLeft" fmla="*/ 0 w 5362560"/>
              <a:gd name="textAreaRight" fmla="*/ 5362920 w 5362560"/>
              <a:gd name="textAreaTop" fmla="*/ 0 h 3923280"/>
              <a:gd name="textAreaBottom" fmla="*/ 3923640 h 392328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50" name="Google Shape;315;p23"/>
          <p:cNvGrpSpPr/>
          <p:nvPr/>
        </p:nvGrpSpPr>
        <p:grpSpPr>
          <a:xfrm>
            <a:off x="2781720" y="3615840"/>
            <a:ext cx="12501720" cy="3124440"/>
            <a:chOff x="2781720" y="3615840"/>
            <a:chExt cx="12501720" cy="3124440"/>
          </a:xfrm>
        </p:grpSpPr>
        <p:sp>
          <p:nvSpPr>
            <p:cNvPr id="251" name="Google Shape;316;p23"/>
            <p:cNvSpPr/>
            <p:nvPr/>
          </p:nvSpPr>
          <p:spPr>
            <a:xfrm>
              <a:off x="10066680" y="3615840"/>
              <a:ext cx="5216760" cy="31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29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Marca habitacional onde ofertamos a retirada dos encargos quando o cliente informa que ainda não pagou e não apresenta uma data definida para pagamento;</a:t>
              </a:r>
              <a:endParaRPr lang="pt-BR" sz="29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29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lang="pt-BR" sz="29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2" name="Google Shape;317;p23"/>
            <p:cNvSpPr/>
            <p:nvPr/>
          </p:nvSpPr>
          <p:spPr>
            <a:xfrm>
              <a:off x="2781720" y="4223880"/>
              <a:ext cx="4799880" cy="1908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31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São </a:t>
              </a:r>
              <a:r>
                <a:rPr lang="en-US" sz="3100" b="1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FINANCIAMENTOS HABITACIONAIS</a:t>
              </a:r>
              <a:r>
                <a:rPr lang="en-US" sz="31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 de cobrança simples.;</a:t>
              </a:r>
              <a:endParaRPr lang="pt-BR" sz="31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31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lang="pt-BR" sz="31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53" name="Google Shape;318;p23"/>
          <p:cNvPicPr/>
          <p:nvPr/>
        </p:nvPicPr>
        <p:blipFill>
          <a:blip r:embed="rId2"/>
          <a:stretch/>
        </p:blipFill>
        <p:spPr>
          <a:xfrm>
            <a:off x="334440" y="9683280"/>
            <a:ext cx="3716280" cy="49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4" name="Google Shape;319;p23"/>
          <p:cNvSpPr/>
          <p:nvPr/>
        </p:nvSpPr>
        <p:spPr>
          <a:xfrm>
            <a:off x="10507680" y="2271600"/>
            <a:ext cx="4334760" cy="676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 532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5" name="Google Shape;320;p23"/>
          <p:cNvSpPr/>
          <p:nvPr/>
        </p:nvSpPr>
        <p:spPr>
          <a:xfrm>
            <a:off x="3232800" y="2256120"/>
            <a:ext cx="3898080" cy="707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4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</a:t>
            </a:r>
            <a:endParaRPr lang="pt-BR" sz="3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325;p24"/>
          <p:cNvGrpSpPr/>
          <p:nvPr/>
        </p:nvGrpSpPr>
        <p:grpSpPr>
          <a:xfrm>
            <a:off x="0" y="0"/>
            <a:ext cx="18287640" cy="1424160"/>
            <a:chOff x="0" y="0"/>
            <a:chExt cx="18287640" cy="1424160"/>
          </a:xfrm>
        </p:grpSpPr>
        <p:sp>
          <p:nvSpPr>
            <p:cNvPr id="257" name="Google Shape;326;p24"/>
            <p:cNvSpPr/>
            <p:nvPr/>
          </p:nvSpPr>
          <p:spPr>
            <a:xfrm>
              <a:off x="0" y="0"/>
              <a:ext cx="18287640" cy="14241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424160"/>
                <a:gd name="textAreaBottom" fmla="*/ 1424520 h 14241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8" name="Google Shape;327;p24"/>
            <p:cNvSpPr/>
            <p:nvPr/>
          </p:nvSpPr>
          <p:spPr>
            <a:xfrm>
              <a:off x="0" y="133560"/>
              <a:ext cx="18287280" cy="12906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59" name="Google Shape;328;p2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0" name="Google Shape;329;p24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1" name="Google Shape;330;p24"/>
          <p:cNvSpPr/>
          <p:nvPr/>
        </p:nvSpPr>
        <p:spPr>
          <a:xfrm>
            <a:off x="5569200" y="309960"/>
            <a:ext cx="7148880" cy="8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2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HABITACIONAL 532</a:t>
            </a:r>
            <a:endParaRPr lang="pt-BR" sz="52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Google Shape;331;p24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3" name="Google Shape;332;p24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F6B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4" name="Google Shape;333;p24"/>
          <p:cNvSpPr/>
          <p:nvPr/>
        </p:nvSpPr>
        <p:spPr>
          <a:xfrm>
            <a:off x="1402200" y="1926720"/>
            <a:ext cx="6994080" cy="218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34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OFERTAR A PROPOSTA DE ISENÇÕES DE ENCARGOS?</a:t>
            </a:r>
            <a:endParaRPr lang="pt-BR" sz="34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5" name="Google Shape;334;p24"/>
          <p:cNvSpPr/>
          <p:nvPr/>
        </p:nvSpPr>
        <p:spPr>
          <a:xfrm>
            <a:off x="1258560" y="4227840"/>
            <a:ext cx="7406640" cy="389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Após questionar se o pagamento foi efetuado, o cliente responde: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“Não”;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“Ainda não”;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“Esqueci, mas vou pagar”;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25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6" name="Google Shape;335;p24"/>
          <p:cNvSpPr/>
          <p:nvPr/>
        </p:nvSpPr>
        <p:spPr>
          <a:xfrm>
            <a:off x="1000800" y="8358840"/>
            <a:ext cx="7664400" cy="166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2530" b="0" u="none" strike="noStrik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Ou seja, a proposta só deve ser ofertada caso o cliente não informar uma data para pagamento.</a:t>
            </a:r>
            <a:endParaRPr lang="pt-BR" sz="2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7" name="Google Shape;336;p24"/>
          <p:cNvSpPr/>
          <p:nvPr/>
        </p:nvSpPr>
        <p:spPr>
          <a:xfrm>
            <a:off x="9944640" y="1926720"/>
            <a:ext cx="6868440" cy="218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34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</a:t>
            </a:r>
            <a:r>
              <a:rPr lang="en-US" sz="3430" b="0" u="none" strike="noStrike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lang="en-US" sz="34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 DEVEMOS OFERTAR A PROPOSTA DE ISENÇÕES DE ENCARGOS?</a:t>
            </a:r>
            <a:endParaRPr lang="pt-BR" sz="34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8" name="Google Shape;337;p24"/>
          <p:cNvSpPr/>
          <p:nvPr/>
        </p:nvSpPr>
        <p:spPr>
          <a:xfrm>
            <a:off x="9675720" y="4179960"/>
            <a:ext cx="7406640" cy="3994560"/>
          </a:xfrm>
          <a:prstGeom prst="roundRect">
            <a:avLst>
              <a:gd name="adj" fmla="val 16667"/>
            </a:avLst>
          </a:prstGeom>
          <a:solidFill>
            <a:srgbClr val="F6B26B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Após questionar se o pagamento foi efetuado, o cliente responde: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“Não, mas vou pagar na segunda-feira”;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“Ainda não, mas no 5° dia útil eu pago”;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“Esqueci, mas vou pagar dia 10”;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9" name="Google Shape;338;p24"/>
          <p:cNvCxnSpPr/>
          <p:nvPr/>
        </p:nvCxnSpPr>
        <p:spPr>
          <a:xfrm flipH="1">
            <a:off x="9221400" y="2038320"/>
            <a:ext cx="34560" cy="7830720"/>
          </a:xfrm>
          <a:prstGeom prst="straightConnector1">
            <a:avLst/>
          </a:prstGeom>
          <a:ln w="9525">
            <a:solidFill>
              <a:srgbClr val="0000FF"/>
            </a:solidFill>
            <a:round/>
          </a:ln>
        </p:spPr>
      </p:cxnSp>
      <p:sp>
        <p:nvSpPr>
          <p:cNvPr id="270" name="Google Shape;339;p24"/>
          <p:cNvSpPr/>
          <p:nvPr/>
        </p:nvSpPr>
        <p:spPr>
          <a:xfrm>
            <a:off x="10158120" y="8358840"/>
            <a:ext cx="6714720" cy="166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2530" b="0" u="none" strike="noStrik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Nas situações que o cliente informa uma data para pagamento, nós </a:t>
            </a:r>
            <a:r>
              <a:rPr lang="en-US" sz="2530" b="0" u="none" strike="noStrike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lang="en-US" sz="2530" b="0" u="none" strike="noStrik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devemos ofertar a campanha.</a:t>
            </a:r>
            <a:endParaRPr lang="pt-BR" sz="2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344;p25"/>
          <p:cNvSpPr/>
          <p:nvPr/>
        </p:nvSpPr>
        <p:spPr>
          <a:xfrm>
            <a:off x="3539520" y="2706480"/>
            <a:ext cx="11444400" cy="60721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Google Shape;345;p25"/>
          <p:cNvSpPr/>
          <p:nvPr/>
        </p:nvSpPr>
        <p:spPr>
          <a:xfrm>
            <a:off x="1968480" y="7482960"/>
            <a:ext cx="907560" cy="859680"/>
          </a:xfrm>
          <a:custGeom>
            <a:avLst/>
            <a:gdLst>
              <a:gd name="textAreaLeft" fmla="*/ 0 w 907560"/>
              <a:gd name="textAreaRight" fmla="*/ 907920 w 907560"/>
              <a:gd name="textAreaTop" fmla="*/ 0 h 859680"/>
              <a:gd name="textAreaBottom" fmla="*/ 860040 h 859680"/>
            </a:gdLst>
            <a:ahLst/>
            <a:cxnLst/>
            <a:rect l="textAreaLeft" t="textAreaTop" r="textAreaRight" b="textAreaBottom"/>
            <a:pathLst>
              <a:path w="907760" h="860102">
                <a:moveTo>
                  <a:pt x="0" y="0"/>
                </a:moveTo>
                <a:lnTo>
                  <a:pt x="907760" y="0"/>
                </a:lnTo>
                <a:lnTo>
                  <a:pt x="907760" y="860102"/>
                </a:lnTo>
                <a:lnTo>
                  <a:pt x="0" y="86010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Google Shape;346;p25"/>
          <p:cNvSpPr/>
          <p:nvPr/>
        </p:nvSpPr>
        <p:spPr>
          <a:xfrm>
            <a:off x="4085280" y="3130200"/>
            <a:ext cx="9856440" cy="249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É uma pessoa que apresenta dificuldade em compreender a informação passada.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Esse cliente exige uma atenção maior no atendimento, vamos utilizar uma linguagem simples e clara.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Google Shape;347;p25"/>
          <p:cNvSpPr/>
          <p:nvPr/>
        </p:nvSpPr>
        <p:spPr>
          <a:xfrm>
            <a:off x="3623040" y="6040440"/>
            <a:ext cx="11041560" cy="249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Devemos entender que a pessoa vulnerável não é aquela que está carente ou necessitada e sim aquela que por diversas razões está desprotegida e sem apoio.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Sendo assim, vamos orientar o cliente de maneira afetiva, clara e fácil.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5" name="Google Shape;348;p25"/>
          <p:cNvSpPr/>
          <p:nvPr/>
        </p:nvSpPr>
        <p:spPr>
          <a:xfrm>
            <a:off x="4960440" y="1204560"/>
            <a:ext cx="8981280" cy="1031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5500" b="1" u="none" strike="noStrike">
                <a:solidFill>
                  <a:schemeClr val="dk1"/>
                </a:solidFill>
                <a:effectLst/>
                <a:uFillTx/>
                <a:latin typeface="Lexend"/>
                <a:ea typeface="Lexend"/>
              </a:rPr>
              <a:t>CLIENTE VULNERÁVEL</a:t>
            </a:r>
            <a:endParaRPr lang="pt-BR" sz="5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6" name="Google Shape;349;p25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7" name="Google Shape;350;p25"/>
          <p:cNvSpPr/>
          <p:nvPr/>
        </p:nvSpPr>
        <p:spPr>
          <a:xfrm>
            <a:off x="1415880" y="43272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8" name="Google Shape;351;p25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9" name="Google Shape;352;p25"/>
          <p:cNvPicPr/>
          <p:nvPr/>
        </p:nvPicPr>
        <p:blipFill>
          <a:blip r:embed="rId3"/>
          <a:stretch/>
        </p:blipFill>
        <p:spPr>
          <a:xfrm>
            <a:off x="14984280" y="9464040"/>
            <a:ext cx="3191400" cy="424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0" name="Google Shape;353;p25"/>
          <p:cNvSpPr/>
          <p:nvPr/>
        </p:nvSpPr>
        <p:spPr>
          <a:xfrm>
            <a:off x="1550160" y="1676880"/>
            <a:ext cx="907560" cy="859680"/>
          </a:xfrm>
          <a:prstGeom prst="ellipse">
            <a:avLst/>
          </a:prstGeom>
          <a:solidFill>
            <a:srgbClr val="A4C2F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358;p26"/>
          <p:cNvPicPr/>
          <p:nvPr/>
        </p:nvPicPr>
        <p:blipFill>
          <a:blip r:embed="rId2"/>
          <a:stretch/>
        </p:blipFill>
        <p:spPr>
          <a:xfrm>
            <a:off x="11818440" y="1151640"/>
            <a:ext cx="6095520" cy="97531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2" name="Google Shape;359;p26"/>
          <p:cNvGrpSpPr/>
          <p:nvPr/>
        </p:nvGrpSpPr>
        <p:grpSpPr>
          <a:xfrm>
            <a:off x="-157320" y="9979560"/>
            <a:ext cx="19015560" cy="1749960"/>
            <a:chOff x="-157320" y="9979560"/>
            <a:chExt cx="19015560" cy="1749960"/>
          </a:xfrm>
        </p:grpSpPr>
        <p:sp>
          <p:nvSpPr>
            <p:cNvPr id="283" name="Google Shape;360;p26"/>
            <p:cNvSpPr/>
            <p:nvPr/>
          </p:nvSpPr>
          <p:spPr>
            <a:xfrm>
              <a:off x="-157320" y="997956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4" name="Google Shape;361;p26"/>
            <p:cNvSpPr/>
            <p:nvPr/>
          </p:nvSpPr>
          <p:spPr>
            <a:xfrm>
              <a:off x="-157320" y="1014372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85" name="Google Shape;362;p26"/>
          <p:cNvSpPr/>
          <p:nvPr/>
        </p:nvSpPr>
        <p:spPr>
          <a:xfrm>
            <a:off x="1564920" y="4281480"/>
            <a:ext cx="9751320" cy="172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100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TABULAÇÕES</a:t>
            </a:r>
            <a:endParaRPr lang="pt-BR" sz="10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86" name="Google Shape;363;p26"/>
          <p:cNvSpPr/>
          <p:nvPr/>
        </p:nvSpPr>
        <p:spPr>
          <a:xfrm>
            <a:off x="590040" y="3716640"/>
            <a:ext cx="10087560" cy="295056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87" name="Google Shape;364;p26"/>
          <p:cNvPicPr/>
          <p:nvPr/>
        </p:nvPicPr>
        <p:blipFill>
          <a:blip r:embed="rId3"/>
          <a:stretch/>
        </p:blipFill>
        <p:spPr>
          <a:xfrm>
            <a:off x="216360" y="9361080"/>
            <a:ext cx="3461400" cy="46080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8" name="Google Shape;365;p26"/>
          <p:cNvGrpSpPr/>
          <p:nvPr/>
        </p:nvGrpSpPr>
        <p:grpSpPr>
          <a:xfrm>
            <a:off x="-363960" y="-1345680"/>
            <a:ext cx="19015560" cy="1749600"/>
            <a:chOff x="-363960" y="-1345680"/>
            <a:chExt cx="19015560" cy="1749600"/>
          </a:xfrm>
        </p:grpSpPr>
        <p:sp>
          <p:nvSpPr>
            <p:cNvPr id="289" name="Google Shape;366;p26"/>
            <p:cNvSpPr/>
            <p:nvPr/>
          </p:nvSpPr>
          <p:spPr>
            <a:xfrm>
              <a:off x="-363960" y="-134568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" name="Google Shape;367;p26"/>
            <p:cNvSpPr/>
            <p:nvPr/>
          </p:nvSpPr>
          <p:spPr>
            <a:xfrm>
              <a:off x="-363960" y="-118188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372;p27"/>
          <p:cNvSpPr/>
          <p:nvPr/>
        </p:nvSpPr>
        <p:spPr>
          <a:xfrm>
            <a:off x="5425200" y="1112040"/>
            <a:ext cx="7437240" cy="1554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890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TABULAÇÃO</a:t>
            </a:r>
            <a:endParaRPr lang="pt-BR" sz="8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2" name="Google Shape;373;p27"/>
          <p:cNvSpPr/>
          <p:nvPr/>
        </p:nvSpPr>
        <p:spPr>
          <a:xfrm>
            <a:off x="4916160" y="3131640"/>
            <a:ext cx="8455320" cy="513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</a:pPr>
            <a:r>
              <a:rPr lang="en-US" sz="3500" b="1" u="sng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IMPRODUTIVAS;</a:t>
            </a: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CONTATO EFETIVO - CE;</a:t>
            </a: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SEM ACORDO</a:t>
            </a: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COM ACORDO</a:t>
            </a: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RECUSA AÇÃO/CAMPANHA</a:t>
            </a:r>
            <a:endParaRPr lang="pt-BR" sz="3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3" name="Google Shape;374;p27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4" name="Google Shape;375;p27"/>
          <p:cNvSpPr/>
          <p:nvPr/>
        </p:nvSpPr>
        <p:spPr>
          <a:xfrm>
            <a:off x="1654560" y="29988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5" name="Google Shape;376;p27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6" name="Google Shape;377;p27"/>
          <p:cNvPicPr/>
          <p:nvPr/>
        </p:nvPicPr>
        <p:blipFill>
          <a:blip r:embed="rId2"/>
          <a:stretch/>
        </p:blipFill>
        <p:spPr>
          <a:xfrm>
            <a:off x="357120" y="9456840"/>
            <a:ext cx="3180240" cy="423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7" name="Google Shape;378;p27"/>
          <p:cNvSpPr/>
          <p:nvPr/>
        </p:nvSpPr>
        <p:spPr>
          <a:xfrm>
            <a:off x="1777320" y="171036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900"/>
                            </p:stCondLst>
                            <p:childTnLst>
                              <p:par>
                                <p:cTn id="1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900"/>
                            </p:stCondLst>
                            <p:childTnLst>
                              <p:par>
                                <p:cTn id="2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3" dur="1000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900"/>
                            </p:stCondLst>
                            <p:childTnLst>
                              <p:par>
                                <p:cTn id="2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1000"/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900"/>
                            </p:stCondLst>
                            <p:childTnLst>
                              <p:par>
                                <p:cTn id="2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1000"/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900"/>
                            </p:stCondLst>
                            <p:childTnLst>
                              <p:par>
                                <p:cTn id="3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900"/>
                            </p:stCondLst>
                            <p:childTnLst>
                              <p:par>
                                <p:cTn id="3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9" dur="1000"/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900"/>
                            </p:stCondLst>
                            <p:childTnLst>
                              <p:par>
                                <p:cTn id="4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3" dur="1000"/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900"/>
                            </p:stCondLst>
                            <p:childTnLst>
                              <p:par>
                                <p:cTn id="45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900"/>
                            </p:stCondLst>
                            <p:childTnLst>
                              <p:par>
                                <p:cTn id="4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900"/>
                            </p:stCondLst>
                            <p:childTnLst>
                              <p:par>
                                <p:cTn id="51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900"/>
                            </p:stCondLst>
                            <p:childTnLst>
                              <p:par>
                                <p:cTn id="5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900"/>
                            </p:stCondLst>
                            <p:childTnLst>
                              <p:par>
                                <p:cTn id="57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900"/>
                            </p:stCondLst>
                            <p:childTnLst>
                              <p:par>
                                <p:cTn id="6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900"/>
                            </p:stCondLst>
                            <p:childTnLst>
                              <p:par>
                                <p:cTn id="63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900"/>
                            </p:stCondLst>
                            <p:childTnLst>
                              <p:par>
                                <p:cTn id="6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900"/>
                            </p:stCondLst>
                            <p:childTnLst>
                              <p:par>
                                <p:cTn id="69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383;p28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9" name="Google Shape;384;p28"/>
          <p:cNvPicPr/>
          <p:nvPr/>
        </p:nvPicPr>
        <p:blipFill>
          <a:blip r:embed="rId2"/>
          <a:stretch/>
        </p:blipFill>
        <p:spPr>
          <a:xfrm>
            <a:off x="2405880" y="905436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0" name="Google Shape;385;p28"/>
          <p:cNvSpPr/>
          <p:nvPr/>
        </p:nvSpPr>
        <p:spPr>
          <a:xfrm>
            <a:off x="847440" y="2993760"/>
            <a:ext cx="10167120" cy="1963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182880" rIns="182880" bIns="182880" anchor="t">
            <a:noAutofit/>
          </a:bodyPr>
          <a:lstStyle/>
          <a:p>
            <a:pPr marL="914400">
              <a:lnSpc>
                <a:spcPct val="100000"/>
              </a:lnSpc>
              <a:tabLst>
                <a:tab pos="0" algn="l"/>
              </a:tabLst>
            </a:pPr>
            <a:r>
              <a:rPr lang="en-US" sz="9150" b="1" u="none" strike="noStrike">
                <a:solidFill>
                  <a:srgbClr val="0B5394"/>
                </a:solidFill>
                <a:effectLst/>
                <a:uFillTx/>
                <a:latin typeface="League Spartan"/>
                <a:ea typeface="League Spartan"/>
              </a:rPr>
              <a:t>CALIBRAGEM</a:t>
            </a:r>
            <a:endParaRPr lang="pt-BR" sz="915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01" name="Google Shape;386;p28"/>
          <p:cNvPicPr/>
          <p:nvPr/>
        </p:nvPicPr>
        <p:blipFill>
          <a:blip r:embed="rId3"/>
          <a:stretch/>
        </p:blipFill>
        <p:spPr>
          <a:xfrm>
            <a:off x="2856600" y="2908440"/>
            <a:ext cx="6148800" cy="61488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02" name="Google Shape;387;p28"/>
          <p:cNvPicPr/>
          <p:nvPr/>
        </p:nvPicPr>
        <p:blipFill>
          <a:blip r:embed="rId4"/>
          <a:stretch/>
        </p:blipFill>
        <p:spPr>
          <a:xfrm>
            <a:off x="9832320" y="1888920"/>
            <a:ext cx="6960240" cy="8397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92;p29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304" name="Google Shape;393;p29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394;p29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06" name="Google Shape;395;p29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7" name="Google Shape;396;p29"/>
          <p:cNvSpPr/>
          <p:nvPr/>
        </p:nvSpPr>
        <p:spPr>
          <a:xfrm>
            <a:off x="16821720" y="-54180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08" name="Google Shape;397;p29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09" name="Google Shape;398;p29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399;p29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11" name="Google Shape;400;p29"/>
          <p:cNvSpPr/>
          <p:nvPr/>
        </p:nvSpPr>
        <p:spPr>
          <a:xfrm>
            <a:off x="1982520" y="464760"/>
            <a:ext cx="9691200" cy="81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LIGAÇÕES IMPRODUTIVAS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2" name="Google Shape;401;p29"/>
          <p:cNvSpPr/>
          <p:nvPr/>
        </p:nvSpPr>
        <p:spPr>
          <a:xfrm>
            <a:off x="15506280" y="66520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3" name="Google Shape;402;p29"/>
          <p:cNvSpPr/>
          <p:nvPr/>
        </p:nvSpPr>
        <p:spPr>
          <a:xfrm>
            <a:off x="9682560" y="3256560"/>
            <a:ext cx="5190480" cy="584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14" name="Google Shape;403;p29"/>
          <p:cNvGrpSpPr/>
          <p:nvPr/>
        </p:nvGrpSpPr>
        <p:grpSpPr>
          <a:xfrm>
            <a:off x="10186560" y="3150000"/>
            <a:ext cx="5866560" cy="3748680"/>
            <a:chOff x="10186560" y="3150000"/>
            <a:chExt cx="5866560" cy="3748680"/>
          </a:xfrm>
        </p:grpSpPr>
        <p:sp>
          <p:nvSpPr>
            <p:cNvPr id="315" name="Google Shape;404;p29"/>
            <p:cNvSpPr/>
            <p:nvPr/>
          </p:nvSpPr>
          <p:spPr>
            <a:xfrm>
              <a:off x="10465920" y="3150000"/>
              <a:ext cx="5587200" cy="27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Autofit/>
            </a:bodyPr>
            <a:lstStyle/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SINAL DE FAX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CAIXA POSTAL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SECRETARIA ELETRONICA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GRAVAÇÃO DE OPERADORA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>
                <a:lnSpc>
                  <a:spcPct val="117000"/>
                </a:lnSpc>
                <a:tabLst>
                  <a:tab pos="0" algn="l"/>
                </a:tabLst>
              </a:pPr>
              <a:endParaRPr lang="pt-BR" sz="28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" name="Google Shape;405;p29"/>
            <p:cNvSpPr/>
            <p:nvPr/>
          </p:nvSpPr>
          <p:spPr>
            <a:xfrm>
              <a:off x="10186560" y="5886360"/>
              <a:ext cx="5740920" cy="101232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7200" tIns="97200" rIns="97200" bIns="972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2470" b="0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Devemos finalizar com a fraseologia “</a:t>
              </a:r>
              <a:r>
                <a:rPr lang="en-US" sz="2470" b="1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Por falta de comunicação encerro</a:t>
              </a:r>
              <a:r>
                <a:rPr lang="en-US" sz="2470" b="0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”</a:t>
              </a:r>
              <a:endParaRPr lang="pt-BR" sz="247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317" name="Google Shape;406;p29"/>
          <p:cNvPicPr/>
          <p:nvPr/>
        </p:nvPicPr>
        <p:blipFill>
          <a:blip r:embed="rId2"/>
          <a:stretch/>
        </p:blipFill>
        <p:spPr>
          <a:xfrm>
            <a:off x="14717160" y="8906400"/>
            <a:ext cx="3237120" cy="4309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18" name="Google Shape;407;p29"/>
          <p:cNvGrpSpPr/>
          <p:nvPr/>
        </p:nvGrpSpPr>
        <p:grpSpPr>
          <a:xfrm>
            <a:off x="637200" y="2392560"/>
            <a:ext cx="6243120" cy="5263200"/>
            <a:chOff x="637200" y="2392560"/>
            <a:chExt cx="6243120" cy="5263200"/>
          </a:xfrm>
        </p:grpSpPr>
        <p:grpSp>
          <p:nvGrpSpPr>
            <p:cNvPr id="319" name="Google Shape;408;p29"/>
            <p:cNvGrpSpPr/>
            <p:nvPr/>
          </p:nvGrpSpPr>
          <p:grpSpPr>
            <a:xfrm>
              <a:off x="1139400" y="2392560"/>
              <a:ext cx="5740920" cy="2526480"/>
              <a:chOff x="1139400" y="2392560"/>
              <a:chExt cx="5740920" cy="2526480"/>
            </a:xfrm>
          </p:grpSpPr>
          <p:sp>
            <p:nvSpPr>
              <p:cNvPr id="320" name="Google Shape;409;p29"/>
              <p:cNvSpPr/>
              <p:nvPr/>
            </p:nvSpPr>
            <p:spPr>
              <a:xfrm>
                <a:off x="1139400" y="3275280"/>
                <a:ext cx="5740920" cy="1643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400" b="0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São ligações que não conseguimos extrair uma informação, porém ouvimos uma pessoa falar diretamente com o operador;</a:t>
                </a:r>
                <a:endParaRPr lang="pt-BR" sz="2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1" name="Google Shape;410;p29"/>
              <p:cNvSpPr/>
              <p:nvPr/>
            </p:nvSpPr>
            <p:spPr>
              <a:xfrm>
                <a:off x="1139400" y="2715480"/>
                <a:ext cx="37958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lang="en-US" sz="2700" b="1" u="none" strike="noStrike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CAIU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2" name="Google Shape;411;p29"/>
              <p:cNvSpPr/>
              <p:nvPr/>
            </p:nvSpPr>
            <p:spPr>
              <a:xfrm>
                <a:off x="1934280" y="23925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3" name="Google Shape;412;p29"/>
            <p:cNvGrpSpPr/>
            <p:nvPr/>
          </p:nvGrpSpPr>
          <p:grpSpPr>
            <a:xfrm>
              <a:off x="637200" y="6976800"/>
              <a:ext cx="4555800" cy="678960"/>
              <a:chOff x="637200" y="6976800"/>
              <a:chExt cx="4555800" cy="678960"/>
            </a:xfrm>
          </p:grpSpPr>
          <p:sp>
            <p:nvSpPr>
              <p:cNvPr id="324" name="Google Shape;413;p29"/>
              <p:cNvSpPr/>
              <p:nvPr/>
            </p:nvSpPr>
            <p:spPr>
              <a:xfrm>
                <a:off x="637200" y="7240320"/>
                <a:ext cx="4555800" cy="41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5" name="Google Shape;414;p29"/>
              <p:cNvSpPr/>
              <p:nvPr/>
            </p:nvSpPr>
            <p:spPr>
              <a:xfrm>
                <a:off x="2711880" y="697680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6" name="Google Shape;415;p29"/>
            <p:cNvGrpSpPr/>
            <p:nvPr/>
          </p:nvGrpSpPr>
          <p:grpSpPr>
            <a:xfrm>
              <a:off x="1066320" y="5138640"/>
              <a:ext cx="5325840" cy="2475720"/>
              <a:chOff x="1066320" y="5138640"/>
              <a:chExt cx="5325840" cy="2475720"/>
            </a:xfrm>
          </p:grpSpPr>
          <p:sp>
            <p:nvSpPr>
              <p:cNvPr id="327" name="Google Shape;416;p29"/>
              <p:cNvSpPr/>
              <p:nvPr/>
            </p:nvSpPr>
            <p:spPr>
              <a:xfrm>
                <a:off x="1201680" y="5717520"/>
                <a:ext cx="5190480" cy="1896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500" b="0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Entramos em linha porém não falamos com ninguém apenas ouvimos, xiados, barulho conversas.</a:t>
                </a:r>
                <a:endParaRPr lang="pt-BR" sz="25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8" name="Google Shape;417;p29"/>
              <p:cNvSpPr/>
              <p:nvPr/>
            </p:nvSpPr>
            <p:spPr>
              <a:xfrm>
                <a:off x="1066320" y="5138640"/>
                <a:ext cx="369756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b">
                <a:no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lang="en-US" sz="2700" b="1" u="none" strike="noStrike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MUDA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422;p30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30" name="Google Shape;423;p30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" name="Google Shape;424;p30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2" name="Google Shape;425;p3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3" name="Google Shape;426;p30"/>
          <p:cNvSpPr/>
          <p:nvPr/>
        </p:nvSpPr>
        <p:spPr>
          <a:xfrm>
            <a:off x="16677360" y="-1445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34" name="Google Shape;427;p30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35" name="Google Shape;428;p30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" name="Google Shape;429;p30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7" name="Google Shape;430;p30"/>
          <p:cNvSpPr/>
          <p:nvPr/>
        </p:nvSpPr>
        <p:spPr>
          <a:xfrm>
            <a:off x="2096640" y="97560"/>
            <a:ext cx="9691200" cy="196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CE - CONTATO EFETIVO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8" name="Google Shape;431;p30"/>
          <p:cNvSpPr/>
          <p:nvPr/>
        </p:nvSpPr>
        <p:spPr>
          <a:xfrm>
            <a:off x="1360800" y="1611360"/>
            <a:ext cx="670356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PESSOA NÃO CONFIRMA OS DADOS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9" name="Google Shape;432;p30"/>
          <p:cNvSpPr/>
          <p:nvPr/>
        </p:nvSpPr>
        <p:spPr>
          <a:xfrm>
            <a:off x="1364040" y="5776560"/>
            <a:ext cx="518364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RECADO COM TERCEIRO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0" name="Google Shape;433;p30"/>
          <p:cNvSpPr/>
          <p:nvPr/>
        </p:nvSpPr>
        <p:spPr>
          <a:xfrm>
            <a:off x="1360440" y="6376680"/>
            <a:ext cx="6472800" cy="322308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Anota o recado ou não, ou terceiro pede para ligar outro dia/horário ou em outro telefone. </a:t>
            </a:r>
            <a:endParaRPr lang="pt-B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Utilizamos quando o sócio ou responsável financeiro informar que a empresa entrou em falência.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1" name="Google Shape;434;p30"/>
          <p:cNvSpPr/>
          <p:nvPr/>
        </p:nvSpPr>
        <p:spPr>
          <a:xfrm>
            <a:off x="9170640" y="1611360"/>
            <a:ext cx="7341840" cy="1090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FALECIDO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2" name="Google Shape;435;p30"/>
          <p:cNvSpPr/>
          <p:nvPr/>
        </p:nvSpPr>
        <p:spPr>
          <a:xfrm>
            <a:off x="9619200" y="2363040"/>
            <a:ext cx="6287400" cy="1510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titular faleceu;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3" name="Google Shape;436;p30"/>
          <p:cNvSpPr/>
          <p:nvPr/>
        </p:nvSpPr>
        <p:spPr>
          <a:xfrm>
            <a:off x="9170640" y="5994720"/>
            <a:ext cx="381456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DESCONHECIDO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4" name="Google Shape;437;p30"/>
          <p:cNvSpPr/>
          <p:nvPr/>
        </p:nvSpPr>
        <p:spPr>
          <a:xfrm>
            <a:off x="9619200" y="6740640"/>
            <a:ext cx="6735600" cy="1477080"/>
          </a:xfrm>
          <a:prstGeom prst="rect">
            <a:avLst/>
          </a:prstGeom>
          <a:solidFill>
            <a:schemeClr val="lt1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não conhece ninguém com o nome do cliente no telefone cadastrado.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45" name="Google Shape;438;p30"/>
          <p:cNvPicPr/>
          <p:nvPr/>
        </p:nvPicPr>
        <p:blipFill>
          <a:blip r:embed="rId2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6" name="Google Shape;439;p30"/>
          <p:cNvSpPr/>
          <p:nvPr/>
        </p:nvSpPr>
        <p:spPr>
          <a:xfrm>
            <a:off x="9170640" y="3555000"/>
            <a:ext cx="639576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CONTRATO EM COBRANÇA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7" name="Google Shape;440;p30"/>
          <p:cNvSpPr/>
          <p:nvPr/>
        </p:nvSpPr>
        <p:spPr>
          <a:xfrm>
            <a:off x="9619200" y="4171320"/>
            <a:ext cx="6994080" cy="19681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está na base da Telecobrança, mas não constam contratos ativos (em cobrança).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8" name="Google Shape;441;p30"/>
          <p:cNvSpPr/>
          <p:nvPr/>
        </p:nvSpPr>
        <p:spPr>
          <a:xfrm>
            <a:off x="1364040" y="2240280"/>
            <a:ext cx="6696720" cy="28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374760">
              <a:lnSpc>
                <a:spcPct val="113000"/>
              </a:lnSpc>
              <a:spcBef>
                <a:spcPts val="54"/>
              </a:spcBef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Pessoa se recusa a informar os  números do CPF para realização da identificação positiva ou</a:t>
            </a:r>
            <a:endParaRPr lang="pt-BR" sz="2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 Pessoa não se lembra o número do CPF</a:t>
            </a:r>
            <a:endParaRPr lang="pt-BR" sz="2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diz que não pode falar no momento </a:t>
            </a:r>
            <a:endParaRPr lang="pt-BR" sz="2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Quando o cliente pedir para retornar em outro dia/horário antes da confirmação de dados</a:t>
            </a: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446;p31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50" name="Google Shape;447;p31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" name="Google Shape;448;p31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52" name="Google Shape;449;p3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53" name="Google Shape;450;p31"/>
          <p:cNvSpPr/>
          <p:nvPr/>
        </p:nvSpPr>
        <p:spPr>
          <a:xfrm>
            <a:off x="16687440" y="-1198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54" name="Google Shape;451;p31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55" name="Google Shape;452;p31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" name="Google Shape;453;p31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57" name="Google Shape;454;p31"/>
          <p:cNvGrpSpPr/>
          <p:nvPr/>
        </p:nvGrpSpPr>
        <p:grpSpPr>
          <a:xfrm>
            <a:off x="1114560" y="2191680"/>
            <a:ext cx="7247880" cy="6944400"/>
            <a:chOff x="1114560" y="2191680"/>
            <a:chExt cx="7247880" cy="6944400"/>
          </a:xfrm>
        </p:grpSpPr>
        <p:sp>
          <p:nvSpPr>
            <p:cNvPr id="358" name="Google Shape;455;p31"/>
            <p:cNvSpPr/>
            <p:nvPr/>
          </p:nvSpPr>
          <p:spPr>
            <a:xfrm>
              <a:off x="3806640" y="3776400"/>
              <a:ext cx="4555800" cy="214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456;p31"/>
            <p:cNvSpPr/>
            <p:nvPr/>
          </p:nvSpPr>
          <p:spPr>
            <a:xfrm>
              <a:off x="1191600" y="2191680"/>
              <a:ext cx="6395760" cy="109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spAutoFit/>
            </a:bodyPr>
            <a:lstStyle/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70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PESSOA SOLICITA RETORNO EM OUTRO MOMENTO</a:t>
              </a:r>
              <a:endParaRPr lang="pt-BR" sz="27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457;p31"/>
            <p:cNvSpPr/>
            <p:nvPr/>
          </p:nvSpPr>
          <p:spPr>
            <a:xfrm>
              <a:off x="1114560" y="3282120"/>
              <a:ext cx="6994080" cy="19065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no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7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Cliente pede para o operador retornar a ligação em outro dia/horário.</a:t>
              </a:r>
              <a:endParaRPr lang="pt-BR" sz="27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" name="Google Shape;458;p31"/>
            <p:cNvSpPr/>
            <p:nvPr/>
          </p:nvSpPr>
          <p:spPr>
            <a:xfrm>
              <a:off x="1114560" y="5015520"/>
              <a:ext cx="6994080" cy="158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spAutoFit/>
            </a:bodyPr>
            <a:lstStyle/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70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CONTATO INTERROMPIDO APÓS IP, MAS SEM RESULTADO DEFINIDO</a:t>
              </a:r>
              <a:endParaRPr lang="pt-BR" sz="27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57200">
                <a:lnSpc>
                  <a:spcPct val="117000"/>
                </a:lnSpc>
                <a:tabLst>
                  <a:tab pos="0" algn="l"/>
                </a:tabLst>
              </a:pPr>
              <a:endParaRPr lang="pt-BR" sz="27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" name="Google Shape;459;p31"/>
            <p:cNvSpPr/>
            <p:nvPr/>
          </p:nvSpPr>
          <p:spPr>
            <a:xfrm>
              <a:off x="1171080" y="6190920"/>
              <a:ext cx="6881400" cy="29451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Após identificação positiva a</a:t>
              </a:r>
              <a:endParaRPr lang="pt-BR" sz="26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00" b="0" u="none" strike="noStrik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ligação for interrompida ou quando ofertamos o pagamento para o dia e o cliente diz NÃO e desliga.</a:t>
              </a:r>
              <a:endParaRPr lang="pt-BR" sz="26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26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26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63" name="Google Shape;460;p31"/>
          <p:cNvSpPr/>
          <p:nvPr/>
        </p:nvSpPr>
        <p:spPr>
          <a:xfrm>
            <a:off x="1843920" y="252720"/>
            <a:ext cx="15145560" cy="132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4" name="Google Shape;461;p31"/>
          <p:cNvSpPr/>
          <p:nvPr/>
        </p:nvSpPr>
        <p:spPr>
          <a:xfrm>
            <a:off x="10095840" y="2242800"/>
            <a:ext cx="67356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NEGOCIAÇÃO EM OUTRO CANAL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5" name="Google Shape;462;p31"/>
          <p:cNvSpPr/>
          <p:nvPr/>
        </p:nvSpPr>
        <p:spPr>
          <a:xfrm>
            <a:off x="10214280" y="2843280"/>
            <a:ext cx="6287400" cy="1528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está negociando em outro canal.</a:t>
            </a: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6" name="Google Shape;463;p31"/>
          <p:cNvSpPr/>
          <p:nvPr/>
        </p:nvSpPr>
        <p:spPr>
          <a:xfrm>
            <a:off x="10315800" y="5638680"/>
            <a:ext cx="6515280" cy="72144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alega que desconhece a dívida.</a:t>
            </a: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7" name="Google Shape;464;p31"/>
          <p:cNvSpPr/>
          <p:nvPr/>
        </p:nvSpPr>
        <p:spPr>
          <a:xfrm>
            <a:off x="10227240" y="48981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DÍVIDA NÃO RECONHECIDA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68" name="Google Shape;465;p31"/>
          <p:cNvPicPr/>
          <p:nvPr/>
        </p:nvPicPr>
        <p:blipFill>
          <a:blip r:embed="rId2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92;p14"/>
          <p:cNvSpPr/>
          <p:nvPr/>
        </p:nvSpPr>
        <p:spPr>
          <a:xfrm>
            <a:off x="0" y="955188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Google Shape;93;p14"/>
          <p:cNvSpPr/>
          <p:nvPr/>
        </p:nvSpPr>
        <p:spPr>
          <a:xfrm>
            <a:off x="-157320" y="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Google Shape;94;p1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Google Shape;95;p14"/>
          <p:cNvSpPr/>
          <p:nvPr/>
        </p:nvSpPr>
        <p:spPr>
          <a:xfrm>
            <a:off x="17346600" y="-48240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Google Shape;96;p14"/>
          <p:cNvSpPr/>
          <p:nvPr/>
        </p:nvSpPr>
        <p:spPr>
          <a:xfrm>
            <a:off x="6308640" y="388440"/>
            <a:ext cx="4978440" cy="104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680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SISTEMAS</a:t>
            </a:r>
            <a:endParaRPr lang="pt-BR" sz="6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Google Shape;97;p14"/>
          <p:cNvSpPr/>
          <p:nvPr/>
        </p:nvSpPr>
        <p:spPr>
          <a:xfrm>
            <a:off x="15490080" y="65908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Google Shape;98;p14"/>
          <p:cNvSpPr/>
          <p:nvPr/>
        </p:nvSpPr>
        <p:spPr>
          <a:xfrm>
            <a:off x="2059200" y="50436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70" name="Google Shape;99;p14"/>
          <p:cNvGrpSpPr/>
          <p:nvPr/>
        </p:nvGrpSpPr>
        <p:grpSpPr>
          <a:xfrm>
            <a:off x="1003320" y="2703600"/>
            <a:ext cx="16342920" cy="3922560"/>
            <a:chOff x="1003320" y="2703600"/>
            <a:chExt cx="16342920" cy="3922560"/>
          </a:xfrm>
        </p:grpSpPr>
        <p:grpSp>
          <p:nvGrpSpPr>
            <p:cNvPr id="71" name="Google Shape;100;p14"/>
            <p:cNvGrpSpPr/>
            <p:nvPr/>
          </p:nvGrpSpPr>
          <p:grpSpPr>
            <a:xfrm>
              <a:off x="1003320" y="2703600"/>
              <a:ext cx="5888880" cy="2162520"/>
              <a:chOff x="1003320" y="2703600"/>
              <a:chExt cx="5888880" cy="2162520"/>
            </a:xfrm>
          </p:grpSpPr>
          <p:sp>
            <p:nvSpPr>
              <p:cNvPr id="72" name="Google Shape;101;p14"/>
              <p:cNvSpPr/>
              <p:nvPr/>
            </p:nvSpPr>
            <p:spPr>
              <a:xfrm>
                <a:off x="1003320" y="347040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3" name="Google Shape;102;p14"/>
              <p:cNvSpPr/>
              <p:nvPr/>
            </p:nvSpPr>
            <p:spPr>
              <a:xfrm>
                <a:off x="3078000" y="31816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" name="Google Shape;103;p14"/>
              <p:cNvSpPr/>
              <p:nvPr/>
            </p:nvSpPr>
            <p:spPr>
              <a:xfrm>
                <a:off x="1485000" y="2703600"/>
                <a:ext cx="291276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lang="en-US" sz="2700" b="1" u="sng" strike="noStrike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WEDOO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" name="Google Shape;104;p14"/>
              <p:cNvSpPr/>
              <p:nvPr/>
            </p:nvSpPr>
            <p:spPr>
              <a:xfrm>
                <a:off x="1701720" y="3259800"/>
                <a:ext cx="5190480" cy="1606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utilizado para verificar as informações do cliente (Sistema de ficha)</a:t>
                </a:r>
                <a:endParaRPr lang="pt-BR" sz="28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76" name="Google Shape;105;p14"/>
            <p:cNvSpPr/>
            <p:nvPr/>
          </p:nvSpPr>
          <p:spPr>
            <a:xfrm>
              <a:off x="9056880" y="2703600"/>
              <a:ext cx="876600" cy="329760"/>
            </a:xfrm>
            <a:prstGeom prst="rightArrow">
              <a:avLst>
                <a:gd name="adj1" fmla="val 32010"/>
                <a:gd name="adj2" fmla="val 50000"/>
              </a:avLst>
            </a:prstGeom>
            <a:solidFill>
              <a:srgbClr val="3C78D8"/>
            </a:solidFill>
            <a:ln w="9525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52920" bIns="52920" anchor="ctr">
              <a:no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77" name="Google Shape;106;p14"/>
            <p:cNvGrpSpPr/>
            <p:nvPr/>
          </p:nvGrpSpPr>
          <p:grpSpPr>
            <a:xfrm>
              <a:off x="9667080" y="2703600"/>
              <a:ext cx="7679160" cy="3922560"/>
              <a:chOff x="9667080" y="2703600"/>
              <a:chExt cx="7679160" cy="3922560"/>
            </a:xfrm>
          </p:grpSpPr>
          <p:sp>
            <p:nvSpPr>
              <p:cNvPr id="78" name="Google Shape;107;p14"/>
              <p:cNvSpPr/>
              <p:nvPr/>
            </p:nvSpPr>
            <p:spPr>
              <a:xfrm>
                <a:off x="9667080" y="3230280"/>
                <a:ext cx="51192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" name="Google Shape;108;p14"/>
              <p:cNvSpPr/>
              <p:nvPr/>
            </p:nvSpPr>
            <p:spPr>
              <a:xfrm>
                <a:off x="11998440" y="2920320"/>
                <a:ext cx="169740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" name="Google Shape;109;p14"/>
              <p:cNvSpPr/>
              <p:nvPr/>
            </p:nvSpPr>
            <p:spPr>
              <a:xfrm>
                <a:off x="10126440" y="2703600"/>
                <a:ext cx="7219800" cy="1396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QUAIS MOMENTOS UTILIZAMOS O WEDOO?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" name="Google Shape;110;p14"/>
              <p:cNvSpPr/>
              <p:nvPr/>
            </p:nvSpPr>
            <p:spPr>
              <a:xfrm>
                <a:off x="10471320" y="3740400"/>
                <a:ext cx="5832720" cy="288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Identificação Positiva;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Apresentar o contrato;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Atualização cadastral;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Transferencia;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Tabulação.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5000"/>
                  </a:lnSpc>
                  <a:tabLst>
                    <a:tab pos="0" algn="l"/>
                  </a:tabLst>
                </a:pP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82" name="Google Shape;111;p14"/>
          <p:cNvGrpSpPr/>
          <p:nvPr/>
        </p:nvGrpSpPr>
        <p:grpSpPr>
          <a:xfrm>
            <a:off x="1008000" y="5581440"/>
            <a:ext cx="5888880" cy="2842560"/>
            <a:chOff x="1008000" y="5581440"/>
            <a:chExt cx="5888880" cy="2842560"/>
          </a:xfrm>
        </p:grpSpPr>
        <p:grpSp>
          <p:nvGrpSpPr>
            <p:cNvPr id="83" name="Google Shape;112;p14"/>
            <p:cNvGrpSpPr/>
            <p:nvPr/>
          </p:nvGrpSpPr>
          <p:grpSpPr>
            <a:xfrm>
              <a:off x="1008000" y="5581440"/>
              <a:ext cx="5888880" cy="2025000"/>
              <a:chOff x="1008000" y="5581440"/>
              <a:chExt cx="5888880" cy="2025000"/>
            </a:xfrm>
          </p:grpSpPr>
          <p:sp>
            <p:nvSpPr>
              <p:cNvPr id="84" name="Google Shape;113;p14"/>
              <p:cNvSpPr/>
              <p:nvPr/>
            </p:nvSpPr>
            <p:spPr>
              <a:xfrm>
                <a:off x="1008000" y="719136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" name="Google Shape;114;p14"/>
              <p:cNvSpPr/>
              <p:nvPr/>
            </p:nvSpPr>
            <p:spPr>
              <a:xfrm>
                <a:off x="3082680" y="70473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" name="Google Shape;115;p14"/>
              <p:cNvSpPr/>
              <p:nvPr/>
            </p:nvSpPr>
            <p:spPr>
              <a:xfrm>
                <a:off x="1706400" y="5581440"/>
                <a:ext cx="2912760" cy="9054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lang="en-US" sz="2700" b="1" u="sng" strike="noStrike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OLOS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7" name="Google Shape;116;p14"/>
              <p:cNvSpPr/>
              <p:nvPr/>
            </p:nvSpPr>
            <p:spPr>
              <a:xfrm>
                <a:off x="1706400" y="634644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utilizado para discar automáticamente.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88" name="Google Shape;117;p14"/>
            <p:cNvGrpSpPr/>
            <p:nvPr/>
          </p:nvGrpSpPr>
          <p:grpSpPr>
            <a:xfrm>
              <a:off x="1706400" y="6346440"/>
              <a:ext cx="4555800" cy="2077560"/>
              <a:chOff x="1706400" y="6346440"/>
              <a:chExt cx="4555800" cy="2077560"/>
            </a:xfrm>
          </p:grpSpPr>
          <p:sp>
            <p:nvSpPr>
              <p:cNvPr id="89" name="Google Shape;118;p14"/>
              <p:cNvSpPr/>
              <p:nvPr/>
            </p:nvSpPr>
            <p:spPr>
              <a:xfrm>
                <a:off x="1706400" y="6346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90" name="Google Shape;119;p14"/>
              <p:cNvSpPr/>
              <p:nvPr/>
            </p:nvSpPr>
            <p:spPr>
              <a:xfrm>
                <a:off x="3082680" y="82090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91" name="Google Shape;120;p14"/>
          <p:cNvPicPr/>
          <p:nvPr/>
        </p:nvPicPr>
        <p:blipFill>
          <a:blip r:embed="rId2"/>
          <a:stretch/>
        </p:blipFill>
        <p:spPr>
          <a:xfrm>
            <a:off x="237600" y="7883280"/>
            <a:ext cx="17874360" cy="1476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2" name="Google Shape;121;p14"/>
          <p:cNvPicPr/>
          <p:nvPr/>
        </p:nvPicPr>
        <p:blipFill>
          <a:blip r:embed="rId3"/>
          <a:stretch/>
        </p:blipFill>
        <p:spPr>
          <a:xfrm>
            <a:off x="14135760" y="9736200"/>
            <a:ext cx="3210120" cy="427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470;p32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70" name="Google Shape;471;p32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" name="Google Shape;472;p32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2" name="Google Shape;473;p3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73" name="Google Shape;474;p32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74" name="Google Shape;475;p32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476;p32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6" name="Google Shape;477;p32"/>
          <p:cNvSpPr/>
          <p:nvPr/>
        </p:nvSpPr>
        <p:spPr>
          <a:xfrm>
            <a:off x="1849320" y="-59760"/>
            <a:ext cx="15145560" cy="108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7" name="Google Shape;478;p32"/>
          <p:cNvSpPr/>
          <p:nvPr/>
        </p:nvSpPr>
        <p:spPr>
          <a:xfrm>
            <a:off x="10000800" y="2835720"/>
            <a:ext cx="65152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efetuou o pagamento.</a:t>
            </a: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8" name="Google Shape;479;p32"/>
          <p:cNvSpPr/>
          <p:nvPr/>
        </p:nvSpPr>
        <p:spPr>
          <a:xfrm>
            <a:off x="98323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PAGAMENTO JÁ EFETUADO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9" name="Google Shape;480;p32"/>
          <p:cNvSpPr/>
          <p:nvPr/>
        </p:nvSpPr>
        <p:spPr>
          <a:xfrm>
            <a:off x="1491840" y="3142440"/>
            <a:ext cx="6515280" cy="351144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faz promessa de pagamento para uma data que ultrapassa a data permitida do nosso D+6 ou D+9 ou fora das possibilidades disponíveis para o contrato (parcelar, renegociar, desconto, etc.). Ou informa que não se lembra se foi feito o pagamento ou débito.</a:t>
            </a: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0" name="Google Shape;481;p32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CONTATO SEM NEGOCIAÇÃO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1" name="Google Shape;482;p32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CAPACIDADE DE PAGAMENTO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2" name="Google Shape;483;p32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7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não possui capacidade de efetuar o pagamento.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83" name="Google Shape;484;p32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4" name="Google Shape;485;p32"/>
          <p:cNvSpPr/>
          <p:nvPr/>
        </p:nvSpPr>
        <p:spPr>
          <a:xfrm>
            <a:off x="9228600" y="4547520"/>
            <a:ext cx="865512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8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COM ACORDO ATIVO RETORNA NO RECEPTIVO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5" name="Google Shape;486;p32"/>
          <p:cNvSpPr/>
          <p:nvPr/>
        </p:nvSpPr>
        <p:spPr>
          <a:xfrm>
            <a:off x="9486000" y="5590800"/>
            <a:ext cx="8140680" cy="1003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>
              <a:lnSpc>
                <a:spcPct val="112000"/>
              </a:lnSpc>
              <a:tabLst>
                <a:tab pos="0" algn="l"/>
              </a:tabLst>
            </a:pPr>
            <a:r>
              <a:rPr lang="en-US" sz="25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com acordo ATIVO, retornou no receptivo para cobrar  emissão de boleto não enviado.</a:t>
            </a: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491;p33"/>
          <p:cNvSpPr/>
          <p:nvPr/>
        </p:nvSpPr>
        <p:spPr>
          <a:xfrm>
            <a:off x="1536840" y="1234080"/>
            <a:ext cx="6061320" cy="58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2040">
              <a:lnSpc>
                <a:spcPct val="117000"/>
              </a:lnSpc>
              <a:buClr>
                <a:srgbClr val="F4F4F4"/>
              </a:buClr>
              <a:buFont typeface="League Spartan"/>
              <a:buChar char="●"/>
            </a:pPr>
            <a:r>
              <a:rPr lang="en-US" sz="2570" b="1" u="none" strike="noStrike">
                <a:solidFill>
                  <a:srgbClr val="F4F4F4"/>
                </a:solidFill>
                <a:effectLst/>
                <a:uFillTx/>
                <a:latin typeface="League Spartan"/>
                <a:ea typeface="League Spartan"/>
              </a:rPr>
              <a:t>SEM CAPACIDADE DE PAGAMENTO</a:t>
            </a:r>
            <a:endParaRPr lang="pt-BR" sz="2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7" name="Google Shape;492;p33"/>
          <p:cNvSpPr/>
          <p:nvPr/>
        </p:nvSpPr>
        <p:spPr>
          <a:xfrm>
            <a:off x="2122560" y="2430360"/>
            <a:ext cx="568584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25520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</a:pPr>
            <a:r>
              <a:rPr lang="en-US" sz="31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PROMESSA DE PAGAMENTO SEM EMISSÃO DE BOLETO</a:t>
            </a:r>
            <a:endParaRPr lang="pt-BR" sz="3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8" name="Google Shape;493;p33"/>
          <p:cNvSpPr/>
          <p:nvPr/>
        </p:nvSpPr>
        <p:spPr>
          <a:xfrm>
            <a:off x="-3601440" y="-555480"/>
            <a:ext cx="13609800" cy="11775240"/>
          </a:xfrm>
          <a:custGeom>
            <a:avLst/>
            <a:gdLst>
              <a:gd name="textAreaLeft" fmla="*/ 0 w 13609800"/>
              <a:gd name="textAreaRight" fmla="*/ 13610160 w 13609800"/>
              <a:gd name="textAreaTop" fmla="*/ 0 h 11775240"/>
              <a:gd name="textAreaBottom" fmla="*/ 11775600 h 11775240"/>
            </a:gdLst>
            <a:ahLst/>
            <a:cxnLst/>
            <a:rect l="textAreaLeft" t="textAreaTop" r="textAreaRight" b="textAreaBottom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1524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9" name="Google Shape;494;p33"/>
          <p:cNvSpPr/>
          <p:nvPr/>
        </p:nvSpPr>
        <p:spPr>
          <a:xfrm>
            <a:off x="1968840" y="31266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600" b="0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informa que irá depositar o  valor para regularização do  atraso.</a:t>
            </a: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0" name="Google Shape;495;p33"/>
          <p:cNvSpPr/>
          <p:nvPr/>
        </p:nvSpPr>
        <p:spPr>
          <a:xfrm>
            <a:off x="1876320" y="6928200"/>
            <a:ext cx="5222520" cy="136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53280" indent="1080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solicita boleto e informa data de pagamento.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1" name="Google Shape;496;p33"/>
          <p:cNvSpPr/>
          <p:nvPr/>
        </p:nvSpPr>
        <p:spPr>
          <a:xfrm>
            <a:off x="1456920" y="5611680"/>
            <a:ext cx="6061320" cy="1077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1292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9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COM EMISSÃO DE BOLETO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2" name="Google Shape;497;p33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3" name="Google Shape;498;p33"/>
          <p:cNvSpPr/>
          <p:nvPr/>
        </p:nvSpPr>
        <p:spPr>
          <a:xfrm>
            <a:off x="12057840" y="688320"/>
            <a:ext cx="589752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4" name="Google Shape;499;p33"/>
          <p:cNvSpPr/>
          <p:nvPr/>
        </p:nvSpPr>
        <p:spPr>
          <a:xfrm>
            <a:off x="12450240" y="2215800"/>
            <a:ext cx="5517360" cy="56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 algn="r">
              <a:lnSpc>
                <a:spcPct val="112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Google Shape;500;p33"/>
          <p:cNvSpPr/>
          <p:nvPr/>
        </p:nvSpPr>
        <p:spPr>
          <a:xfrm>
            <a:off x="11835720" y="3410640"/>
            <a:ext cx="5330520" cy="220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57200" indent="-412920" algn="r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9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ACEITA AÇÃO/CAMPANHA SEM/COM  EMISSÃO DE BOLETO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6" name="Google Shape;501;p33"/>
          <p:cNvSpPr/>
          <p:nvPr/>
        </p:nvSpPr>
        <p:spPr>
          <a:xfrm>
            <a:off x="11477520" y="4865040"/>
            <a:ext cx="5811480" cy="2570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4000" indent="360" algn="r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aceita ação/ campanha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4000" indent="360" algn="r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COM o envio do boleto ou NÃO aceita o envio ou o boleto está INDISPONÍVEL.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7" name="Google Shape;502;p33"/>
          <p:cNvSpPr/>
          <p:nvPr/>
        </p:nvSpPr>
        <p:spPr>
          <a:xfrm>
            <a:off x="-196560" y="223560"/>
            <a:ext cx="1266876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8" name="Google Shape;503;p33"/>
          <p:cNvSpPr/>
          <p:nvPr/>
        </p:nvSpPr>
        <p:spPr>
          <a:xfrm>
            <a:off x="0" y="344520"/>
            <a:ext cx="12668760" cy="136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030" b="0" u="none" strike="noStrike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lang="pt-BR" sz="50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9" name="Google Shape;504;p33"/>
          <p:cNvSpPr/>
          <p:nvPr/>
        </p:nvSpPr>
        <p:spPr>
          <a:xfrm>
            <a:off x="1456920" y="2121840"/>
            <a:ext cx="5811480" cy="104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8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SEM  EMISSÃO DE BOLETO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0" name="Google Shape;505;p33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100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" dur="10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" dur="1000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10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510;p34"/>
          <p:cNvSpPr/>
          <p:nvPr/>
        </p:nvSpPr>
        <p:spPr>
          <a:xfrm>
            <a:off x="1317600" y="1887120"/>
            <a:ext cx="7767000" cy="83768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2" name="Google Shape;511;p34"/>
          <p:cNvSpPr/>
          <p:nvPr/>
        </p:nvSpPr>
        <p:spPr>
          <a:xfrm>
            <a:off x="1923480" y="2878200"/>
            <a:ext cx="6554880" cy="137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190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30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- PARCELADO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3" name="Google Shape;512;p34"/>
          <p:cNvSpPr/>
          <p:nvPr/>
        </p:nvSpPr>
        <p:spPr>
          <a:xfrm>
            <a:off x="2269800" y="41994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9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Utilizada em casos de parcelamento do produto cartão (CAR) 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4" name="Google Shape;513;p34"/>
          <p:cNvSpPr/>
          <p:nvPr/>
        </p:nvSpPr>
        <p:spPr>
          <a:xfrm>
            <a:off x="2151720" y="7527600"/>
            <a:ext cx="6814800" cy="1881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900" b="0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Contratos de incorporação - Cliente aceita a incorporação.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3280" indent="1080">
              <a:lnSpc>
                <a:spcPct val="113000"/>
              </a:lnSpc>
              <a:tabLst>
                <a:tab pos="0" algn="l"/>
              </a:tabLst>
            </a:pP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5" name="Google Shape;514;p34"/>
          <p:cNvSpPr/>
          <p:nvPr/>
        </p:nvSpPr>
        <p:spPr>
          <a:xfrm>
            <a:off x="2071440" y="6259680"/>
            <a:ext cx="5833080" cy="116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316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32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AUTORIZA INCORPORAÇÃO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6" name="Google Shape;515;p34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7" name="Google Shape;516;p34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8" name="Google Shape;517;p34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9" name="Google Shape;518;p34"/>
          <p:cNvPicPr/>
          <p:nvPr/>
        </p:nvPicPr>
        <p:blipFill>
          <a:blip r:embed="rId2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0" name="Google Shape;519;p34"/>
          <p:cNvSpPr/>
          <p:nvPr/>
        </p:nvSpPr>
        <p:spPr>
          <a:xfrm>
            <a:off x="-196560" y="223560"/>
            <a:ext cx="1310508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1" name="Google Shape;520;p34"/>
          <p:cNvSpPr/>
          <p:nvPr/>
        </p:nvSpPr>
        <p:spPr>
          <a:xfrm>
            <a:off x="61920" y="313920"/>
            <a:ext cx="12588120" cy="958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030" b="0" u="none" strike="noStrike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lang="pt-BR" sz="50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100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525;p35"/>
          <p:cNvGrpSpPr/>
          <p:nvPr/>
        </p:nvGrpSpPr>
        <p:grpSpPr>
          <a:xfrm>
            <a:off x="0" y="-415800"/>
            <a:ext cx="18287640" cy="1580760"/>
            <a:chOff x="0" y="-415800"/>
            <a:chExt cx="18287640" cy="1580760"/>
          </a:xfrm>
        </p:grpSpPr>
        <p:sp>
          <p:nvSpPr>
            <p:cNvPr id="413" name="Google Shape;526;p35"/>
            <p:cNvSpPr/>
            <p:nvPr/>
          </p:nvSpPr>
          <p:spPr>
            <a:xfrm>
              <a:off x="0" y="-415800"/>
              <a:ext cx="18287640" cy="15807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580760"/>
                <a:gd name="textAreaBottom" fmla="*/ 1581120 h 15807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" name="Google Shape;527;p35"/>
            <p:cNvSpPr/>
            <p:nvPr/>
          </p:nvSpPr>
          <p:spPr>
            <a:xfrm>
              <a:off x="0" y="-267480"/>
              <a:ext cx="18287280" cy="143244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5" name="Google Shape;528;p35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416" name="Google Shape;529;p35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417" name="Google Shape;530;p35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" name="Google Shape;531;p35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9" name="Google Shape;532;p35"/>
          <p:cNvSpPr/>
          <p:nvPr/>
        </p:nvSpPr>
        <p:spPr>
          <a:xfrm>
            <a:off x="1934640" y="149760"/>
            <a:ext cx="13837680" cy="79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RECUSA AÇÃO/CAMPANHA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0" name="Google Shape;533;p35"/>
          <p:cNvSpPr/>
          <p:nvPr/>
        </p:nvSpPr>
        <p:spPr>
          <a:xfrm>
            <a:off x="10000800" y="2835720"/>
            <a:ext cx="65152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1" name="Google Shape;534;p35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2" name="Google Shape;535;p35"/>
          <p:cNvSpPr/>
          <p:nvPr/>
        </p:nvSpPr>
        <p:spPr>
          <a:xfrm>
            <a:off x="329760" y="1249200"/>
            <a:ext cx="17628120" cy="173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3000" b="1" u="none" strike="noStrik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Nos atendimentos de campanhas, quando a proposta é apresentada ao cliente e ele a recusa informando o motivo, devemos selecionar a tabulação </a:t>
            </a:r>
            <a:r>
              <a:rPr lang="en-US" sz="3000" b="1" u="none" strike="noStrike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RECUSA AÇÃO/CAMPANHA</a:t>
            </a:r>
            <a:r>
              <a:rPr lang="en-US" sz="3000" b="1" u="none" strike="noStrik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e, em seguida, </a:t>
            </a:r>
            <a:r>
              <a:rPr lang="en-US" sz="3000" b="1" u="none" strike="noStrike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registrar a subtabulação relacionada ao resultado do contato</a:t>
            </a:r>
            <a:r>
              <a:rPr lang="en-US" sz="3000" b="1" u="none" strike="noStrik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3" name="Google Shape;536;p35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4" name="Google Shape;537;p35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5" name="Google Shape;538;p35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26" name="Google Shape;539;p35"/>
          <p:cNvSpPr/>
          <p:nvPr/>
        </p:nvSpPr>
        <p:spPr>
          <a:xfrm>
            <a:off x="9128160" y="7382520"/>
            <a:ext cx="8140680" cy="56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>
              <a:lnSpc>
                <a:spcPct val="112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7" name="Google Shape;540;p35"/>
          <p:cNvPicPr/>
          <p:nvPr/>
        </p:nvPicPr>
        <p:blipFill>
          <a:blip r:embed="rId3"/>
          <a:stretch/>
        </p:blipFill>
        <p:spPr>
          <a:xfrm>
            <a:off x="1849320" y="3069000"/>
            <a:ext cx="14174640" cy="5937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545;p36"/>
          <p:cNvSpPr/>
          <p:nvPr/>
        </p:nvSpPr>
        <p:spPr>
          <a:xfrm>
            <a:off x="5980680" y="244440"/>
            <a:ext cx="6326640" cy="110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60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COMO TABULAR?</a:t>
            </a:r>
            <a:endParaRPr lang="pt-BR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9" name="Google Shape;546;p36"/>
          <p:cNvSpPr/>
          <p:nvPr/>
        </p:nvSpPr>
        <p:spPr>
          <a:xfrm>
            <a:off x="0" y="-41328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0" name="Google Shape;547;p36"/>
          <p:cNvSpPr/>
          <p:nvPr/>
        </p:nvSpPr>
        <p:spPr>
          <a:xfrm>
            <a:off x="1228320" y="-11340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1" name="Google Shape;548;p36"/>
          <p:cNvSpPr/>
          <p:nvPr/>
        </p:nvSpPr>
        <p:spPr>
          <a:xfrm>
            <a:off x="196560" y="83124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2" name="Google Shape;549;p36"/>
          <p:cNvSpPr/>
          <p:nvPr/>
        </p:nvSpPr>
        <p:spPr>
          <a:xfrm>
            <a:off x="1101240" y="124992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33" name="Google Shape;550;p36"/>
          <p:cNvPicPr/>
          <p:nvPr/>
        </p:nvPicPr>
        <p:blipFill>
          <a:blip r:embed="rId2"/>
          <a:stretch/>
        </p:blipFill>
        <p:spPr>
          <a:xfrm>
            <a:off x="4503240" y="1713240"/>
            <a:ext cx="10148760" cy="3197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4" name="Google Shape;551;p36"/>
          <p:cNvSpPr/>
          <p:nvPr/>
        </p:nvSpPr>
        <p:spPr>
          <a:xfrm>
            <a:off x="3788640" y="1304640"/>
            <a:ext cx="664200" cy="101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4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1°</a:t>
            </a:r>
            <a:endParaRPr lang="pt-BR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5" name="Google Shape;552;p36"/>
          <p:cNvSpPr/>
          <p:nvPr/>
        </p:nvSpPr>
        <p:spPr>
          <a:xfrm>
            <a:off x="2005920" y="5735160"/>
            <a:ext cx="817920" cy="101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4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2°</a:t>
            </a:r>
            <a:endParaRPr lang="pt-BR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36" name="Google Shape;553;p36"/>
          <p:cNvPicPr/>
          <p:nvPr/>
        </p:nvPicPr>
        <p:blipFill>
          <a:blip r:embed="rId3"/>
          <a:stretch/>
        </p:blipFill>
        <p:spPr>
          <a:xfrm>
            <a:off x="2900880" y="5196600"/>
            <a:ext cx="12945600" cy="50900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558;p37"/>
          <p:cNvSpPr/>
          <p:nvPr/>
        </p:nvSpPr>
        <p:spPr>
          <a:xfrm>
            <a:off x="3382200" y="3952440"/>
            <a:ext cx="11522880" cy="75312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155CC"/>
          </a:solidFill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8" name="Google Shape;559;p37"/>
          <p:cNvSpPr/>
          <p:nvPr/>
        </p:nvSpPr>
        <p:spPr>
          <a:xfrm>
            <a:off x="4276440" y="4681800"/>
            <a:ext cx="10161360" cy="209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3700" b="0" u="none" strike="noStrik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Ocorre quando </a:t>
            </a:r>
            <a:r>
              <a:rPr lang="en-US" sz="37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transferimos </a:t>
            </a:r>
            <a:r>
              <a:rPr lang="en-US" sz="3700" b="0" u="none" strike="noStrik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 atendimento para a </a:t>
            </a:r>
            <a:r>
              <a:rPr lang="en-US" sz="37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“CAMPANHA RECEPTIVO”</a:t>
            </a:r>
            <a:r>
              <a:rPr lang="en-US" sz="3700" b="0" u="none" strike="noStrik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, por não atender determinado produto.</a:t>
            </a:r>
            <a:endParaRPr lang="pt-BR" sz="3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9" name="Google Shape;560;p37"/>
          <p:cNvSpPr/>
          <p:nvPr/>
        </p:nvSpPr>
        <p:spPr>
          <a:xfrm>
            <a:off x="4028040" y="7594560"/>
            <a:ext cx="11286720" cy="2149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Arial"/>
              <a:buChar char="●"/>
            </a:pPr>
            <a:r>
              <a:rPr lang="en-US" sz="3800" b="0" u="none" strike="noStrik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Devemos realizar a </a:t>
            </a:r>
            <a:r>
              <a:rPr lang="en-US" sz="3800" b="1" u="none" strike="noStrik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IDENTIFICAÇÃO POSITIVA;</a:t>
            </a:r>
            <a:endParaRPr lang="pt-BR" sz="3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League Spartan Medium"/>
              <a:buChar char="●"/>
            </a:pPr>
            <a:r>
              <a:rPr lang="en-US" sz="3800" b="0" u="none" strike="noStrik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Informar que vamos transferir para o setor responsavel.</a:t>
            </a:r>
            <a:endParaRPr lang="pt-BR" sz="3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40" name="Google Shape;561;p37"/>
          <p:cNvGrpSpPr/>
          <p:nvPr/>
        </p:nvGrpSpPr>
        <p:grpSpPr>
          <a:xfrm>
            <a:off x="-2064240" y="-108000"/>
            <a:ext cx="20548800" cy="1965960"/>
            <a:chOff x="-2064240" y="-108000"/>
            <a:chExt cx="20548800" cy="1965960"/>
          </a:xfrm>
        </p:grpSpPr>
        <p:sp>
          <p:nvSpPr>
            <p:cNvPr id="441" name="Google Shape;562;p37"/>
            <p:cNvSpPr/>
            <p:nvPr/>
          </p:nvSpPr>
          <p:spPr>
            <a:xfrm>
              <a:off x="-2064240" y="-108000"/>
              <a:ext cx="20548800" cy="1965960"/>
            </a:xfrm>
            <a:custGeom>
              <a:avLst/>
              <a:gdLst>
                <a:gd name="textAreaLeft" fmla="*/ 0 w 20548800"/>
                <a:gd name="textAreaRight" fmla="*/ 20549160 w 20548800"/>
                <a:gd name="textAreaTop" fmla="*/ 0 h 1965960"/>
                <a:gd name="textAreaBottom" fmla="*/ 1966320 h 19659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" name="Google Shape;563;p37"/>
            <p:cNvSpPr/>
            <p:nvPr/>
          </p:nvSpPr>
          <p:spPr>
            <a:xfrm>
              <a:off x="-2064240" y="75960"/>
              <a:ext cx="20548440" cy="178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7240" tIns="57240" rIns="57240" bIns="5724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43" name="Google Shape;564;p37"/>
          <p:cNvSpPr/>
          <p:nvPr/>
        </p:nvSpPr>
        <p:spPr>
          <a:xfrm>
            <a:off x="2313720" y="1238760"/>
            <a:ext cx="960120" cy="92304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4" name="Google Shape;565;p37"/>
          <p:cNvSpPr/>
          <p:nvPr/>
        </p:nvSpPr>
        <p:spPr>
          <a:xfrm>
            <a:off x="3274200" y="1238760"/>
            <a:ext cx="11739240" cy="131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5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TRANSFERÊNCIA DE LIGAÇÃO</a:t>
            </a:r>
            <a:endParaRPr lang="pt-BR" sz="5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5" name="Google Shape;566;p37"/>
          <p:cNvPicPr/>
          <p:nvPr/>
        </p:nvPicPr>
        <p:blipFill>
          <a:blip r:embed="rId2"/>
          <a:stretch/>
        </p:blipFill>
        <p:spPr>
          <a:xfrm>
            <a:off x="240120" y="95432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652;p47"/>
          <p:cNvSpPr/>
          <p:nvPr/>
        </p:nvSpPr>
        <p:spPr>
          <a:xfrm rot="21599400">
            <a:off x="1711800" y="4009680"/>
            <a:ext cx="8721720" cy="186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1600" b="1" u="none" strike="noStrik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DÚVIDAS?</a:t>
            </a:r>
            <a:endParaRPr lang="pt-BR" sz="1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92" name="Google Shape;653;p47"/>
          <p:cNvGrpSpPr/>
          <p:nvPr/>
        </p:nvGrpSpPr>
        <p:grpSpPr>
          <a:xfrm>
            <a:off x="16567560" y="-2697480"/>
            <a:ext cx="7512120" cy="16749360"/>
            <a:chOff x="16567560" y="-2697480"/>
            <a:chExt cx="7512120" cy="16749360"/>
          </a:xfrm>
        </p:grpSpPr>
        <p:sp>
          <p:nvSpPr>
            <p:cNvPr id="493" name="Google Shape;654;p47"/>
            <p:cNvSpPr/>
            <p:nvPr/>
          </p:nvSpPr>
          <p:spPr>
            <a:xfrm rot="5400000">
              <a:off x="11787480" y="219744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" name="Google Shape;655;p47"/>
            <p:cNvSpPr/>
            <p:nvPr/>
          </p:nvSpPr>
          <p:spPr>
            <a:xfrm rot="5400000">
              <a:off x="12006360" y="186336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126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5" name="Google Shape;656;p47"/>
          <p:cNvGrpSpPr/>
          <p:nvPr/>
        </p:nvGrpSpPr>
        <p:grpSpPr>
          <a:xfrm>
            <a:off x="-6112440" y="-2582640"/>
            <a:ext cx="7512120" cy="16634520"/>
            <a:chOff x="-6112440" y="-2582640"/>
            <a:chExt cx="7512120" cy="16634520"/>
          </a:xfrm>
        </p:grpSpPr>
        <p:sp>
          <p:nvSpPr>
            <p:cNvPr id="496" name="Google Shape;657;p47"/>
            <p:cNvSpPr/>
            <p:nvPr/>
          </p:nvSpPr>
          <p:spPr>
            <a:xfrm rot="5400000">
              <a:off x="-10892160" y="219708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" name="Google Shape;658;p47"/>
            <p:cNvSpPr/>
            <p:nvPr/>
          </p:nvSpPr>
          <p:spPr>
            <a:xfrm rot="5400000">
              <a:off x="-10673640" y="197820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126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498" name="Google Shape;659;p47"/>
          <p:cNvPicPr/>
          <p:nvPr/>
        </p:nvPicPr>
        <p:blipFill>
          <a:blip r:embed="rId2"/>
          <a:stretch/>
        </p:blipFill>
        <p:spPr>
          <a:xfrm>
            <a:off x="10983960" y="1946880"/>
            <a:ext cx="4934520" cy="8643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9" name="Google Shape;660;p47"/>
          <p:cNvPicPr/>
          <p:nvPr/>
        </p:nvPicPr>
        <p:blipFill>
          <a:blip r:embed="rId3"/>
          <a:stretch/>
        </p:blipFill>
        <p:spPr>
          <a:xfrm>
            <a:off x="1892160" y="5663880"/>
            <a:ext cx="3242880" cy="431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1000"/>
                                        <p:tgtEl>
                                          <p:spTgt spid="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126;p15"/>
          <p:cNvSpPr/>
          <p:nvPr/>
        </p:nvSpPr>
        <p:spPr>
          <a:xfrm>
            <a:off x="199296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Google Shape;127;p15"/>
          <p:cNvSpPr/>
          <p:nvPr/>
        </p:nvSpPr>
        <p:spPr>
          <a:xfrm>
            <a:off x="930492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Google Shape;128;p15"/>
          <p:cNvSpPr/>
          <p:nvPr/>
        </p:nvSpPr>
        <p:spPr>
          <a:xfrm>
            <a:off x="2524680" y="220320"/>
            <a:ext cx="13238640" cy="1246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6900" b="0" u="none" strike="noStrike">
                <a:solidFill>
                  <a:srgbClr val="FF6B00"/>
                </a:solidFill>
                <a:effectLst/>
                <a:uFillTx/>
                <a:latin typeface="Lexend ExtraBold"/>
                <a:ea typeface="Lexend ExtraBold"/>
              </a:rPr>
              <a:t>IDENTIFICAÇÃO POSITIVA</a:t>
            </a:r>
            <a:endParaRPr lang="pt-BR" sz="6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Google Shape;129;p15"/>
          <p:cNvSpPr/>
          <p:nvPr/>
        </p:nvSpPr>
        <p:spPr>
          <a:xfrm>
            <a:off x="884880" y="6946560"/>
            <a:ext cx="8820000" cy="98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4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ATENÇÃO PASSAR INFORMAÇÕES A RESPEITO DA COBRANÇA ANTES DA IP É QUEBRA DE SIGILO.</a:t>
            </a:r>
            <a:endParaRPr lang="pt-B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Google Shape;130;p15"/>
          <p:cNvSpPr/>
          <p:nvPr/>
        </p:nvSpPr>
        <p:spPr>
          <a:xfrm>
            <a:off x="1501200" y="8336880"/>
            <a:ext cx="8309880" cy="1662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QUEBRA DE SIGILO GERA MULTA DE 5% NA FATURA DA EMPRESA</a:t>
            </a:r>
            <a:br>
              <a:rPr sz="3200"/>
            </a:br>
            <a:r>
              <a:rPr lang="en-US" sz="3200" b="1" u="none" strike="noStrik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NÃO DEVE ACONTECER!!!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Google Shape;131;p15"/>
          <p:cNvSpPr/>
          <p:nvPr/>
        </p:nvSpPr>
        <p:spPr>
          <a:xfrm rot="21598800">
            <a:off x="511200" y="8465760"/>
            <a:ext cx="798840" cy="480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132;p15"/>
          <p:cNvSpPr/>
          <p:nvPr/>
        </p:nvSpPr>
        <p:spPr>
          <a:xfrm>
            <a:off x="9442440" y="2238480"/>
            <a:ext cx="6075720" cy="299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CNPJ</a:t>
            </a:r>
            <a:endParaRPr lang="pt-BR" sz="29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700" b="0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Informar os 5 primeiros dígitos e  cliente completa com os demais e logo após devemos confirmar o nome do sócio/responsável pela empresa.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Google Shape;133;p15"/>
          <p:cNvSpPr/>
          <p:nvPr/>
        </p:nvSpPr>
        <p:spPr>
          <a:xfrm rot="21598200">
            <a:off x="196560" y="7036200"/>
            <a:ext cx="584640" cy="38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Google Shape;134;p15"/>
          <p:cNvSpPr/>
          <p:nvPr/>
        </p:nvSpPr>
        <p:spPr>
          <a:xfrm>
            <a:off x="1791360" y="2203200"/>
            <a:ext cx="6075720" cy="3368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     </a:t>
            </a:r>
            <a:r>
              <a:rPr lang="en-US" sz="3200" b="1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 CPF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 os 6 primeiros digitos e o cliente informa os 5 ultimos e logo após o operador confirma o nome completo do cliente.</a:t>
            </a:r>
            <a:endParaRPr lang="pt-BR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Google Shape;135;p15"/>
          <p:cNvSpPr/>
          <p:nvPr/>
        </p:nvSpPr>
        <p:spPr>
          <a:xfrm>
            <a:off x="9808200" y="6005520"/>
            <a:ext cx="7716960" cy="407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(Lei Geral de Proteção de Dados)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900" b="0" u="none" strike="noStrik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é a lei que garante que os dados pessoais do cliente sejam tratados com transparência, segurança e respeito, o protegendo contra abusos e uso indevido de informações.</a:t>
            </a:r>
            <a:endParaRPr lang="pt-BR" sz="29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40;p16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 algn="ctr">
              <a:lnSpc>
                <a:spcPct val="126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Google Shape;141;p16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71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lang="pt-BR" sz="7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5" name="Google Shape;142;p16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5385320" y="4286880"/>
            <a:ext cx="2526480" cy="252648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92000"/>
              </a:srgbClr>
            </a:outerShdw>
          </a:effectLst>
        </p:spPr>
      </p:pic>
      <p:pic>
        <p:nvPicPr>
          <p:cNvPr id="106" name="Google Shape;143;p16"/>
          <p:cNvPicPr/>
          <p:nvPr/>
        </p:nvPicPr>
        <p:blipFill>
          <a:blip r:embed="rId4"/>
          <a:stretch/>
        </p:blipFill>
        <p:spPr>
          <a:xfrm>
            <a:off x="13885920" y="332640"/>
            <a:ext cx="4126320" cy="549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7" name="Google Shape;144;p16"/>
          <p:cNvPicPr/>
          <p:nvPr/>
        </p:nvPicPr>
        <p:blipFill>
          <a:blip r:embed="rId5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49;p17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 algn="ctr">
              <a:lnSpc>
                <a:spcPct val="126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Google Shape;150;p17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71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lang="pt-BR" sz="7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0" name="Google Shape;151;p17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5289560" y="3584520"/>
            <a:ext cx="2742480" cy="2742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1" name="Google Shape;152;p17"/>
          <p:cNvPicPr/>
          <p:nvPr/>
        </p:nvPicPr>
        <p:blipFill>
          <a:blip r:embed="rId4"/>
          <a:stretch/>
        </p:blipFill>
        <p:spPr>
          <a:xfrm>
            <a:off x="13765320" y="234000"/>
            <a:ext cx="4266720" cy="568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153;p17"/>
          <p:cNvPicPr/>
          <p:nvPr/>
        </p:nvPicPr>
        <p:blipFill>
          <a:blip r:embed="rId5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58;p18"/>
          <p:cNvSpPr/>
          <p:nvPr/>
        </p:nvSpPr>
        <p:spPr>
          <a:xfrm>
            <a:off x="10579680" y="6332040"/>
            <a:ext cx="6803640" cy="34999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FF6B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Google Shape;159;p18"/>
          <p:cNvSpPr/>
          <p:nvPr/>
        </p:nvSpPr>
        <p:spPr>
          <a:xfrm>
            <a:off x="8062560" y="2015280"/>
            <a:ext cx="5584320" cy="292284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115" name="Google Shape;160;p18"/>
          <p:cNvGrpSpPr/>
          <p:nvPr/>
        </p:nvGrpSpPr>
        <p:grpSpPr>
          <a:xfrm>
            <a:off x="578880" y="2429280"/>
            <a:ext cx="6081120" cy="6348240"/>
            <a:chOff x="578880" y="2429280"/>
            <a:chExt cx="6081120" cy="6348240"/>
          </a:xfrm>
        </p:grpSpPr>
        <p:grpSp>
          <p:nvGrpSpPr>
            <p:cNvPr id="116" name="Google Shape;161;p18"/>
            <p:cNvGrpSpPr/>
            <p:nvPr/>
          </p:nvGrpSpPr>
          <p:grpSpPr>
            <a:xfrm>
              <a:off x="682920" y="2429280"/>
              <a:ext cx="5888880" cy="1710720"/>
              <a:chOff x="682920" y="2429280"/>
              <a:chExt cx="5888880" cy="1710720"/>
            </a:xfrm>
          </p:grpSpPr>
          <p:sp>
            <p:nvSpPr>
              <p:cNvPr id="117" name="Google Shape;162;p18"/>
              <p:cNvSpPr/>
              <p:nvPr/>
            </p:nvSpPr>
            <p:spPr>
              <a:xfrm>
                <a:off x="682920" y="34592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8" name="Google Shape;163;p18"/>
              <p:cNvSpPr/>
              <p:nvPr/>
            </p:nvSpPr>
            <p:spPr>
              <a:xfrm>
                <a:off x="2757600" y="29606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9" name="Google Shape;164;p18"/>
              <p:cNvSpPr/>
              <p:nvPr/>
            </p:nvSpPr>
            <p:spPr>
              <a:xfrm>
                <a:off x="1381320" y="242928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APRESENTAÇÃO DA DIVIDA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0" name="Google Shape;165;p18"/>
              <p:cNvSpPr/>
              <p:nvPr/>
            </p:nvSpPr>
            <p:spPr>
              <a:xfrm>
                <a:off x="1381320" y="309528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Nome do contrato, dias em atraso e valor aproximado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1" name="Google Shape;166;p18"/>
            <p:cNvGrpSpPr/>
            <p:nvPr/>
          </p:nvGrpSpPr>
          <p:grpSpPr>
            <a:xfrm>
              <a:off x="771120" y="5095080"/>
              <a:ext cx="5888880" cy="1431720"/>
              <a:chOff x="771120" y="5095080"/>
              <a:chExt cx="5888880" cy="1431720"/>
            </a:xfrm>
          </p:grpSpPr>
          <p:sp>
            <p:nvSpPr>
              <p:cNvPr id="122" name="Google Shape;167;p18"/>
              <p:cNvSpPr/>
              <p:nvPr/>
            </p:nvSpPr>
            <p:spPr>
              <a:xfrm>
                <a:off x="771120" y="61117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3" name="Google Shape;168;p18"/>
              <p:cNvSpPr/>
              <p:nvPr/>
            </p:nvSpPr>
            <p:spPr>
              <a:xfrm>
                <a:off x="2845800" y="56131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4" name="Google Shape;169;p18"/>
              <p:cNvSpPr/>
              <p:nvPr/>
            </p:nvSpPr>
            <p:spPr>
              <a:xfrm>
                <a:off x="1229040" y="5095080"/>
                <a:ext cx="497304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5" name="Google Shape;170;p18"/>
              <p:cNvSpPr/>
              <p:nvPr/>
            </p:nvSpPr>
            <p:spPr>
              <a:xfrm>
                <a:off x="1469520" y="57477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6" name="Google Shape;171;p18"/>
            <p:cNvGrpSpPr/>
            <p:nvPr/>
          </p:nvGrpSpPr>
          <p:grpSpPr>
            <a:xfrm>
              <a:off x="923400" y="4962240"/>
              <a:ext cx="5648400" cy="1431360"/>
              <a:chOff x="923400" y="4962240"/>
              <a:chExt cx="5648400" cy="1431360"/>
            </a:xfrm>
          </p:grpSpPr>
          <p:sp>
            <p:nvSpPr>
              <p:cNvPr id="127" name="Google Shape;172;p18"/>
              <p:cNvSpPr/>
              <p:nvPr/>
            </p:nvSpPr>
            <p:spPr>
              <a:xfrm>
                <a:off x="923400" y="59785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8" name="Google Shape;173;p18"/>
              <p:cNvSpPr/>
              <p:nvPr/>
            </p:nvSpPr>
            <p:spPr>
              <a:xfrm>
                <a:off x="2998080" y="54799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9" name="Google Shape;174;p18"/>
              <p:cNvSpPr/>
              <p:nvPr/>
            </p:nvSpPr>
            <p:spPr>
              <a:xfrm>
                <a:off x="1381320" y="496224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ATUALIZAÇÃO CADASTRAL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0" name="Google Shape;175;p18"/>
              <p:cNvSpPr/>
              <p:nvPr/>
            </p:nvSpPr>
            <p:spPr>
              <a:xfrm>
                <a:off x="1381320" y="55875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Email e numero de telefone.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31" name="Google Shape;176;p18"/>
            <p:cNvGrpSpPr/>
            <p:nvPr/>
          </p:nvGrpSpPr>
          <p:grpSpPr>
            <a:xfrm>
              <a:off x="578880" y="7189200"/>
              <a:ext cx="5992920" cy="1588320"/>
              <a:chOff x="578880" y="7189200"/>
              <a:chExt cx="5992920" cy="1588320"/>
            </a:xfrm>
          </p:grpSpPr>
          <p:sp>
            <p:nvSpPr>
              <p:cNvPr id="132" name="Google Shape;177;p18"/>
              <p:cNvSpPr/>
              <p:nvPr/>
            </p:nvSpPr>
            <p:spPr>
              <a:xfrm>
                <a:off x="578880" y="7993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3" name="Google Shape;178;p18"/>
              <p:cNvSpPr/>
              <p:nvPr/>
            </p:nvSpPr>
            <p:spPr>
              <a:xfrm>
                <a:off x="2653560" y="74948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4" name="Google Shape;179;p18"/>
              <p:cNvSpPr/>
              <p:nvPr/>
            </p:nvSpPr>
            <p:spPr>
              <a:xfrm>
                <a:off x="922320" y="7189200"/>
                <a:ext cx="54324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PESQUISA DE SATISFAÇÃO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5" name="Google Shape;180;p18"/>
              <p:cNvSpPr/>
              <p:nvPr/>
            </p:nvSpPr>
            <p:spPr>
              <a:xfrm>
                <a:off x="1381320" y="773280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Encaminhar o cliente na aba de pausa. 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36" name="Google Shape;181;p18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100" b="0" u="none" strike="noStrik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FASES DE UM ATENDIMENTO</a:t>
            </a:r>
            <a:endParaRPr lang="pt-BR" sz="51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Google Shape;182;p18"/>
          <p:cNvSpPr/>
          <p:nvPr/>
        </p:nvSpPr>
        <p:spPr>
          <a:xfrm>
            <a:off x="11887200" y="665712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AÇÕES DE COBRANÇA</a:t>
            </a:r>
            <a:endParaRPr lang="pt-B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Google Shape;183;p18"/>
          <p:cNvSpPr/>
          <p:nvPr/>
        </p:nvSpPr>
        <p:spPr>
          <a:xfrm>
            <a:off x="11326680" y="7305840"/>
            <a:ext cx="5584320" cy="2123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Juros diários;</a:t>
            </a:r>
            <a:endParaRPr lang="pt-BR" sz="3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Ligações de cobranças;</a:t>
            </a:r>
            <a:endParaRPr lang="pt-BR" sz="3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Restrição do CPF no SPC e SERASA;</a:t>
            </a:r>
            <a:endParaRPr lang="pt-BR" sz="31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39" name="Google Shape;184;p18"/>
          <p:cNvGrpSpPr/>
          <p:nvPr/>
        </p:nvGrpSpPr>
        <p:grpSpPr>
          <a:xfrm>
            <a:off x="8771400" y="2316240"/>
            <a:ext cx="4376520" cy="2259360"/>
            <a:chOff x="8771400" y="2316240"/>
            <a:chExt cx="4376520" cy="2259360"/>
          </a:xfrm>
        </p:grpSpPr>
        <p:sp>
          <p:nvSpPr>
            <p:cNvPr id="140" name="Google Shape;185;p18"/>
            <p:cNvSpPr/>
            <p:nvPr/>
          </p:nvSpPr>
          <p:spPr>
            <a:xfrm>
              <a:off x="8771400" y="2316240"/>
              <a:ext cx="4376520" cy="537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20" b="1" u="none" strike="noStrik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REGRA DE NEGOCIAÇÃO</a:t>
              </a:r>
              <a:endParaRPr lang="pt-BR" sz="262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" name="Google Shape;186;p18"/>
            <p:cNvSpPr/>
            <p:nvPr/>
          </p:nvSpPr>
          <p:spPr>
            <a:xfrm>
              <a:off x="8872920" y="3155400"/>
              <a:ext cx="1323000" cy="642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3300" b="1" u="none" strike="noStrik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D+9</a:t>
              </a:r>
              <a:endParaRPr lang="pt-BR" sz="33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" name="Google Shape;187;p18"/>
            <p:cNvSpPr/>
            <p:nvPr/>
          </p:nvSpPr>
          <p:spPr>
            <a:xfrm>
              <a:off x="8771400" y="4053240"/>
              <a:ext cx="4147920" cy="522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2520" b="1" u="none" strike="noStrik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APENAS DIAS UTEIS</a:t>
              </a:r>
              <a:endParaRPr lang="pt-BR" sz="252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143" name="Google Shape;188;p18"/>
          <p:cNvPicPr/>
          <p:nvPr/>
        </p:nvPicPr>
        <p:blipFill>
          <a:blip r:embed="rId2"/>
          <a:stretch/>
        </p:blipFill>
        <p:spPr>
          <a:xfrm>
            <a:off x="255600" y="9535320"/>
            <a:ext cx="4050360" cy="539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93;p19"/>
          <p:cNvPicPr/>
          <p:nvPr/>
        </p:nvPicPr>
        <p:blipFill>
          <a:blip r:embed="rId2"/>
          <a:stretch/>
        </p:blipFill>
        <p:spPr>
          <a:xfrm>
            <a:off x="14095800" y="4155840"/>
            <a:ext cx="3774240" cy="66110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45" name="Google Shape;194;p19"/>
          <p:cNvGrpSpPr/>
          <p:nvPr/>
        </p:nvGrpSpPr>
        <p:grpSpPr>
          <a:xfrm>
            <a:off x="9184320" y="1204560"/>
            <a:ext cx="6563880" cy="2694960"/>
            <a:chOff x="9184320" y="1204560"/>
            <a:chExt cx="6563880" cy="2694960"/>
          </a:xfrm>
        </p:grpSpPr>
        <p:sp>
          <p:nvSpPr>
            <p:cNvPr id="146" name="Google Shape;195;p19"/>
            <p:cNvSpPr/>
            <p:nvPr/>
          </p:nvSpPr>
          <p:spPr>
            <a:xfrm rot="5400000">
              <a:off x="11118600" y="-729720"/>
              <a:ext cx="2694960" cy="65638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563880"/>
                <a:gd name="textAreaBottom" fmla="*/ 6564240 h 65638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47" name="Google Shape;196;p19"/>
            <p:cNvGrpSpPr/>
            <p:nvPr/>
          </p:nvGrpSpPr>
          <p:grpSpPr>
            <a:xfrm>
              <a:off x="9532440" y="1204560"/>
              <a:ext cx="6160320" cy="2516760"/>
              <a:chOff x="9532440" y="1204560"/>
              <a:chExt cx="6160320" cy="2516760"/>
            </a:xfrm>
          </p:grpSpPr>
          <p:sp>
            <p:nvSpPr>
              <p:cNvPr id="148" name="Google Shape;197;p19"/>
              <p:cNvSpPr/>
              <p:nvPr/>
            </p:nvSpPr>
            <p:spPr>
              <a:xfrm>
                <a:off x="10347120" y="1204560"/>
                <a:ext cx="423720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>
                    <a:solidFill>
                      <a:srgbClr val="000000"/>
                    </a:solidFill>
                    <a:effectLst/>
                    <a:uFillTx/>
                    <a:latin typeface="League Spartan"/>
                    <a:ea typeface="League Spartan"/>
                  </a:rPr>
                  <a:t>INTELIGÊNCIA EMOCIONAL</a:t>
                </a:r>
                <a:endParaRPr lang="pt-BR" sz="26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9" name="Google Shape;198;p19"/>
              <p:cNvSpPr/>
              <p:nvPr/>
            </p:nvSpPr>
            <p:spPr>
              <a:xfrm>
                <a:off x="9532440" y="1685880"/>
                <a:ext cx="6160320" cy="203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78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É manter o autocontrole, ouvir com empatia e responder com respeito. Ela ajuda a lidar com clientes difíceis e a transmitir confiança.</a:t>
                </a:r>
                <a:endParaRPr lang="pt-BR" sz="278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50" name="Google Shape;199;p19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100" b="0" u="none" strike="noStrik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PILARES PARA UM ATENDIMENTO DE EXCELÊNCIA</a:t>
            </a:r>
            <a:endParaRPr lang="pt-BR" sz="51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1" name="Google Shape;200;p19"/>
          <p:cNvSpPr/>
          <p:nvPr/>
        </p:nvSpPr>
        <p:spPr>
          <a:xfrm>
            <a:off x="12192120" y="672516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2" name="Google Shape;201;p19"/>
          <p:cNvGrpSpPr/>
          <p:nvPr/>
        </p:nvGrpSpPr>
        <p:grpSpPr>
          <a:xfrm>
            <a:off x="174960" y="1204560"/>
            <a:ext cx="8472960" cy="2694960"/>
            <a:chOff x="174960" y="1204560"/>
            <a:chExt cx="8472960" cy="2694960"/>
          </a:xfrm>
        </p:grpSpPr>
        <p:sp>
          <p:nvSpPr>
            <p:cNvPr id="153" name="Google Shape;202;p19"/>
            <p:cNvSpPr/>
            <p:nvPr/>
          </p:nvSpPr>
          <p:spPr>
            <a:xfrm rot="5400000">
              <a:off x="3063960" y="-1684440"/>
              <a:ext cx="2694960" cy="847296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8472960"/>
                <a:gd name="textAreaBottom" fmla="*/ 8473320 h 84729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" name="Google Shape;203;p19"/>
            <p:cNvSpPr/>
            <p:nvPr/>
          </p:nvSpPr>
          <p:spPr>
            <a:xfrm>
              <a:off x="820800" y="1911960"/>
              <a:ext cx="7453440" cy="1645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920" b="1" u="none" strike="noStrike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Comunicar-se de forma clara, educada e empática garante que o cliente entenda bem a informação, sinta-se respeitado e acolhido.</a:t>
              </a:r>
              <a:endParaRPr lang="pt-BR" sz="292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55" name="Google Shape;204;p19"/>
          <p:cNvGrpSpPr/>
          <p:nvPr/>
        </p:nvGrpSpPr>
        <p:grpSpPr>
          <a:xfrm>
            <a:off x="174600" y="4134960"/>
            <a:ext cx="6279120" cy="2694960"/>
            <a:chOff x="174600" y="4134960"/>
            <a:chExt cx="6279120" cy="2694960"/>
          </a:xfrm>
        </p:grpSpPr>
        <p:sp>
          <p:nvSpPr>
            <p:cNvPr id="156" name="Google Shape;205;p19"/>
            <p:cNvSpPr/>
            <p:nvPr/>
          </p:nvSpPr>
          <p:spPr>
            <a:xfrm rot="5400000">
              <a:off x="1966680" y="2342520"/>
              <a:ext cx="2694960" cy="627912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57" name="Google Shape;206;p19"/>
            <p:cNvGrpSpPr/>
            <p:nvPr/>
          </p:nvGrpSpPr>
          <p:grpSpPr>
            <a:xfrm>
              <a:off x="416520" y="4280040"/>
              <a:ext cx="6036840" cy="2111760"/>
              <a:chOff x="416520" y="4280040"/>
              <a:chExt cx="6036840" cy="2111760"/>
            </a:xfrm>
          </p:grpSpPr>
          <p:sp>
            <p:nvSpPr>
              <p:cNvPr id="158" name="Google Shape;207;p19"/>
              <p:cNvSpPr/>
              <p:nvPr/>
            </p:nvSpPr>
            <p:spPr>
              <a:xfrm>
                <a:off x="2127960" y="4280040"/>
                <a:ext cx="2372040" cy="553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ESCUTA ATIVA</a:t>
                </a:r>
                <a:endParaRPr lang="pt-BR" sz="27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9" name="Google Shape;208;p19"/>
              <p:cNvSpPr/>
              <p:nvPr/>
            </p:nvSpPr>
            <p:spPr>
              <a:xfrm>
                <a:off x="416520" y="4833720"/>
                <a:ext cx="6036840" cy="1558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0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Significa ouvir com atenção genuína, sem interromper, mostrando interesse e compreensão. </a:t>
                </a:r>
                <a:endParaRPr lang="pt-BR" sz="28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0" name="Google Shape;209;p19"/>
          <p:cNvGrpSpPr/>
          <p:nvPr/>
        </p:nvGrpSpPr>
        <p:grpSpPr>
          <a:xfrm>
            <a:off x="7323840" y="4155840"/>
            <a:ext cx="6771240" cy="2694960"/>
            <a:chOff x="7323840" y="4155840"/>
            <a:chExt cx="6771240" cy="2694960"/>
          </a:xfrm>
        </p:grpSpPr>
        <p:sp>
          <p:nvSpPr>
            <p:cNvPr id="161" name="Google Shape;210;p19"/>
            <p:cNvSpPr/>
            <p:nvPr/>
          </p:nvSpPr>
          <p:spPr>
            <a:xfrm rot="5400000">
              <a:off x="9324720" y="2154600"/>
              <a:ext cx="2694960" cy="66970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697080"/>
                <a:gd name="textAreaBottom" fmla="*/ 6697440 h 66970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2" name="Google Shape;211;p19"/>
            <p:cNvGrpSpPr/>
            <p:nvPr/>
          </p:nvGrpSpPr>
          <p:grpSpPr>
            <a:xfrm>
              <a:off x="7531200" y="4257360"/>
              <a:ext cx="6563880" cy="2536920"/>
              <a:chOff x="7531200" y="4257360"/>
              <a:chExt cx="6563880" cy="2536920"/>
            </a:xfrm>
          </p:grpSpPr>
          <p:sp>
            <p:nvSpPr>
              <p:cNvPr id="163" name="Google Shape;212;p19"/>
              <p:cNvSpPr/>
              <p:nvPr/>
            </p:nvSpPr>
            <p:spPr>
              <a:xfrm>
                <a:off x="7531200" y="4257360"/>
                <a:ext cx="656388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FOCO NA SOLUÇÃO, NÃO NO PROBLEMA</a:t>
                </a:r>
                <a:endParaRPr lang="pt-BR" sz="26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4" name="Google Shape;213;p19"/>
              <p:cNvSpPr/>
              <p:nvPr/>
            </p:nvSpPr>
            <p:spPr>
              <a:xfrm>
                <a:off x="7570080" y="4795920"/>
                <a:ext cx="6279120" cy="1998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72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Devemos ouvir o cliente, reconhecer sua dificuldade e direcionar rapidamente para o que pode ser feito. Essa postura transmite eficiência e confiança.</a:t>
                </a:r>
                <a:endParaRPr lang="pt-BR" sz="27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5" name="Google Shape;214;p19"/>
          <p:cNvGrpSpPr/>
          <p:nvPr/>
        </p:nvGrpSpPr>
        <p:grpSpPr>
          <a:xfrm>
            <a:off x="174600" y="7065360"/>
            <a:ext cx="6279120" cy="2873520"/>
            <a:chOff x="174600" y="7065360"/>
            <a:chExt cx="6279120" cy="2873520"/>
          </a:xfrm>
        </p:grpSpPr>
        <p:sp>
          <p:nvSpPr>
            <p:cNvPr id="166" name="Google Shape;215;p19"/>
            <p:cNvSpPr/>
            <p:nvPr/>
          </p:nvSpPr>
          <p:spPr>
            <a:xfrm rot="5400000">
              <a:off x="1877400" y="5362200"/>
              <a:ext cx="2873520" cy="6279120"/>
            </a:xfrm>
            <a:custGeom>
              <a:avLst/>
              <a:gdLst>
                <a:gd name="textAreaLeft" fmla="*/ 0 w 2873520"/>
                <a:gd name="textAreaRight" fmla="*/ 2873880 w 28735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7" name="Google Shape;216;p19"/>
            <p:cNvGrpSpPr/>
            <p:nvPr/>
          </p:nvGrpSpPr>
          <p:grpSpPr>
            <a:xfrm>
              <a:off x="333720" y="7065360"/>
              <a:ext cx="6119640" cy="2736720"/>
              <a:chOff x="333720" y="7065360"/>
              <a:chExt cx="6119640" cy="2736720"/>
            </a:xfrm>
          </p:grpSpPr>
          <p:sp>
            <p:nvSpPr>
              <p:cNvPr id="168" name="Google Shape;217;p19"/>
              <p:cNvSpPr/>
              <p:nvPr/>
            </p:nvSpPr>
            <p:spPr>
              <a:xfrm>
                <a:off x="1426680" y="7065360"/>
                <a:ext cx="3774240" cy="522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5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POSTURA PROFISSIONAL</a:t>
                </a:r>
                <a:endParaRPr lang="pt-BR" sz="25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9" name="Google Shape;218;p19"/>
              <p:cNvSpPr/>
              <p:nvPr/>
            </p:nvSpPr>
            <p:spPr>
              <a:xfrm>
                <a:off x="333720" y="7408440"/>
                <a:ext cx="6119640" cy="2393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2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Independente do que houver na ligação, devemos nos manter calmos e pacientes. Assim, transmitimos credibilidade, confiança e mostramos preparo para oferecer um atendimento de qualidade.</a:t>
                </a:r>
                <a:endParaRPr lang="pt-BR" sz="26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70" name="Google Shape;219;p19"/>
          <p:cNvGrpSpPr/>
          <p:nvPr/>
        </p:nvGrpSpPr>
        <p:grpSpPr>
          <a:xfrm>
            <a:off x="7323840" y="7107120"/>
            <a:ext cx="6279120" cy="2832120"/>
            <a:chOff x="7323840" y="7107120"/>
            <a:chExt cx="6279120" cy="2832120"/>
          </a:xfrm>
        </p:grpSpPr>
        <p:sp>
          <p:nvSpPr>
            <p:cNvPr id="171" name="Google Shape;220;p19"/>
            <p:cNvSpPr/>
            <p:nvPr/>
          </p:nvSpPr>
          <p:spPr>
            <a:xfrm rot="5400000">
              <a:off x="9047160" y="5383440"/>
              <a:ext cx="2832120" cy="6279120"/>
            </a:xfrm>
            <a:custGeom>
              <a:avLst/>
              <a:gdLst>
                <a:gd name="textAreaLeft" fmla="*/ 0 w 2832120"/>
                <a:gd name="textAreaRight" fmla="*/ 2832480 w 28321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72" name="Google Shape;221;p19"/>
            <p:cNvGrpSpPr/>
            <p:nvPr/>
          </p:nvGrpSpPr>
          <p:grpSpPr>
            <a:xfrm>
              <a:off x="7770240" y="7196760"/>
              <a:ext cx="5385600" cy="2173680"/>
              <a:chOff x="7770240" y="7196760"/>
              <a:chExt cx="5385600" cy="2173680"/>
            </a:xfrm>
          </p:grpSpPr>
          <p:sp>
            <p:nvSpPr>
              <p:cNvPr id="173" name="Google Shape;222;p19"/>
              <p:cNvSpPr/>
              <p:nvPr/>
            </p:nvSpPr>
            <p:spPr>
              <a:xfrm>
                <a:off x="8084160" y="7196760"/>
                <a:ext cx="475776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CAPACIDADE DE NEGOCIAÇÃO</a:t>
                </a:r>
                <a:endParaRPr lang="pt-BR" sz="26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" name="Google Shape;223;p19"/>
              <p:cNvSpPr/>
              <p:nvPr/>
            </p:nvSpPr>
            <p:spPr>
              <a:xfrm>
                <a:off x="7770240" y="7803000"/>
                <a:ext cx="5385600" cy="1567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2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Transformar conflitos em oportunidades de satisfação e resultados positivos.</a:t>
                </a:r>
                <a:endParaRPr lang="pt-BR" sz="28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75" name="Google Shape;224;p19"/>
          <p:cNvSpPr/>
          <p:nvPr/>
        </p:nvSpPr>
        <p:spPr>
          <a:xfrm>
            <a:off x="781560" y="1307160"/>
            <a:ext cx="7497720" cy="587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262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COMUNICAÇÃO CLARA, EDUCADA E EMPÁTICA</a:t>
            </a:r>
            <a:endParaRPr lang="pt-BR" sz="26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229;p20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77" name="Google Shape;230;p20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8" name="Google Shape;231;p20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79" name="Google Shape;232;p2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" name="Google Shape;233;p20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1" name="Google Shape;234;p20"/>
          <p:cNvSpPr/>
          <p:nvPr/>
        </p:nvSpPr>
        <p:spPr>
          <a:xfrm>
            <a:off x="1993320" y="43596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2" name="Google Shape;235;p20"/>
          <p:cNvSpPr/>
          <p:nvPr/>
        </p:nvSpPr>
        <p:spPr>
          <a:xfrm>
            <a:off x="340344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3" name="Google Shape;236;p20"/>
          <p:cNvSpPr/>
          <p:nvPr/>
        </p:nvSpPr>
        <p:spPr>
          <a:xfrm>
            <a:off x="3652200" y="2853720"/>
            <a:ext cx="3226320" cy="165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CDC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CRÉDITO DIRETO CAIXA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4" name="Google Shape;237;p20"/>
          <p:cNvSpPr/>
          <p:nvPr/>
        </p:nvSpPr>
        <p:spPr>
          <a:xfrm>
            <a:off x="2410200" y="992520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0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lang="pt-BR" sz="3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5" name="Google Shape;238;p20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6" name="Google Shape;239;p20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7" name="Google Shape;240;p20"/>
          <p:cNvSpPr/>
          <p:nvPr/>
        </p:nvSpPr>
        <p:spPr>
          <a:xfrm>
            <a:off x="1093140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8" name="Google Shape;241;p20"/>
          <p:cNvSpPr/>
          <p:nvPr/>
        </p:nvSpPr>
        <p:spPr>
          <a:xfrm>
            <a:off x="340344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9" name="Google Shape;242;p20"/>
          <p:cNvSpPr/>
          <p:nvPr/>
        </p:nvSpPr>
        <p:spPr>
          <a:xfrm>
            <a:off x="1093140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0" name="Google Shape;243;p20"/>
          <p:cNvSpPr/>
          <p:nvPr/>
        </p:nvSpPr>
        <p:spPr>
          <a:xfrm>
            <a:off x="11179800" y="3642480"/>
            <a:ext cx="3226320" cy="492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CRED SENIOR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1" name="Google Shape;244;p20"/>
          <p:cNvSpPr/>
          <p:nvPr/>
        </p:nvSpPr>
        <p:spPr>
          <a:xfrm>
            <a:off x="3572280" y="6917040"/>
            <a:ext cx="3385800" cy="107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RENEGOCIAÇÃO DE DÍVIDAS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2" name="Google Shape;245;p20"/>
          <p:cNvSpPr/>
          <p:nvPr/>
        </p:nvSpPr>
        <p:spPr>
          <a:xfrm>
            <a:off x="11179800" y="6887880"/>
            <a:ext cx="3226320" cy="107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CONSIGNAÇÃO CAIXA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3" name="Google Shape;246;p20"/>
          <p:cNvPicPr/>
          <p:nvPr/>
        </p:nvPicPr>
        <p:blipFill>
          <a:blip r:embed="rId2"/>
          <a:stretch/>
        </p:blipFill>
        <p:spPr>
          <a:xfrm>
            <a:off x="14655240" y="4756680"/>
            <a:ext cx="3880800" cy="5821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4" name="Google Shape;247;p20"/>
          <p:cNvPicPr/>
          <p:nvPr/>
        </p:nvPicPr>
        <p:blipFill>
          <a:blip r:embed="rId3"/>
          <a:stretch/>
        </p:blipFill>
        <p:spPr>
          <a:xfrm>
            <a:off x="157320" y="9718560"/>
            <a:ext cx="3226320" cy="4294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6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0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252;p21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96" name="Google Shape;253;p21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" name="Google Shape;254;p21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98" name="Google Shape;255;p2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9" name="Google Shape;256;p21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0" name="Google Shape;257;p21"/>
          <p:cNvSpPr/>
          <p:nvPr/>
        </p:nvSpPr>
        <p:spPr>
          <a:xfrm>
            <a:off x="1973520" y="63936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Google Shape;258;p21"/>
          <p:cNvSpPr/>
          <p:nvPr/>
        </p:nvSpPr>
        <p:spPr>
          <a:xfrm>
            <a:off x="2233080" y="1053000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0" u="none" strike="noStrik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lang="pt-BR" sz="3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Google Shape;259;p21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3" name="Google Shape;260;p21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04" name="Google Shape;261;p21"/>
          <p:cNvGrpSpPr/>
          <p:nvPr/>
        </p:nvGrpSpPr>
        <p:grpSpPr>
          <a:xfrm>
            <a:off x="2792520" y="3708720"/>
            <a:ext cx="14070600" cy="2765880"/>
            <a:chOff x="2792520" y="3708720"/>
            <a:chExt cx="14070600" cy="2765880"/>
          </a:xfrm>
        </p:grpSpPr>
        <p:grpSp>
          <p:nvGrpSpPr>
            <p:cNvPr id="205" name="Google Shape;262;p21"/>
            <p:cNvGrpSpPr/>
            <p:nvPr/>
          </p:nvGrpSpPr>
          <p:grpSpPr>
            <a:xfrm>
              <a:off x="2792520" y="3708720"/>
              <a:ext cx="3723480" cy="2662200"/>
              <a:chOff x="2792520" y="3708720"/>
              <a:chExt cx="3723480" cy="2662200"/>
            </a:xfrm>
          </p:grpSpPr>
          <p:sp>
            <p:nvSpPr>
              <p:cNvPr id="206" name="Google Shape;263;p21"/>
              <p:cNvSpPr/>
              <p:nvPr/>
            </p:nvSpPr>
            <p:spPr>
              <a:xfrm>
                <a:off x="279252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7" name="Google Shape;264;p21"/>
              <p:cNvSpPr/>
              <p:nvPr/>
            </p:nvSpPr>
            <p:spPr>
              <a:xfrm>
                <a:off x="2940840" y="4555080"/>
                <a:ext cx="3474720" cy="1073520"/>
              </a:xfrm>
              <a:prstGeom prst="rect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MICROCRÉDITO GIRO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08" name="Google Shape;265;p21"/>
            <p:cNvGrpSpPr/>
            <p:nvPr/>
          </p:nvGrpSpPr>
          <p:grpSpPr>
            <a:xfrm>
              <a:off x="7773840" y="3708720"/>
              <a:ext cx="3723480" cy="2662200"/>
              <a:chOff x="7773840" y="3708720"/>
              <a:chExt cx="3723480" cy="2662200"/>
            </a:xfrm>
          </p:grpSpPr>
          <p:sp>
            <p:nvSpPr>
              <p:cNvPr id="209" name="Google Shape;266;p21"/>
              <p:cNvSpPr/>
              <p:nvPr/>
            </p:nvSpPr>
            <p:spPr>
              <a:xfrm>
                <a:off x="777384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0" name="Google Shape;267;p21"/>
              <p:cNvSpPr/>
              <p:nvPr/>
            </p:nvSpPr>
            <p:spPr>
              <a:xfrm>
                <a:off x="8072280" y="4555080"/>
                <a:ext cx="3226320" cy="1073520"/>
              </a:xfrm>
              <a:prstGeom prst="rect">
                <a:avLst/>
              </a:prstGeom>
              <a:noFill/>
              <a:ln w="9525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GIROCAIXA FÁCIL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11" name="Google Shape;268;p21"/>
            <p:cNvGrpSpPr/>
            <p:nvPr/>
          </p:nvGrpSpPr>
          <p:grpSpPr>
            <a:xfrm>
              <a:off x="12855240" y="3812400"/>
              <a:ext cx="4007880" cy="2662200"/>
              <a:chOff x="12855240" y="3812400"/>
              <a:chExt cx="4007880" cy="2662200"/>
            </a:xfrm>
          </p:grpSpPr>
          <p:sp>
            <p:nvSpPr>
              <p:cNvPr id="212" name="Google Shape;269;p21"/>
              <p:cNvSpPr/>
              <p:nvPr/>
            </p:nvSpPr>
            <p:spPr>
              <a:xfrm>
                <a:off x="12855240" y="3812400"/>
                <a:ext cx="4007880" cy="2662200"/>
              </a:xfrm>
              <a:custGeom>
                <a:avLst/>
                <a:gdLst>
                  <a:gd name="textAreaLeft" fmla="*/ 0 w 4007880"/>
                  <a:gd name="textAreaRight" fmla="*/ 4008240 w 40078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3" name="Google Shape;270;p21"/>
              <p:cNvSpPr/>
              <p:nvPr/>
            </p:nvSpPr>
            <p:spPr>
              <a:xfrm>
                <a:off x="12955680" y="4212720"/>
                <a:ext cx="372348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FIES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FINANCIAMENTO ESTUDANTIL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214" name="Google Shape;271;p21"/>
          <p:cNvPicPr/>
          <p:nvPr/>
        </p:nvPicPr>
        <p:blipFill>
          <a:blip r:embed="rId2"/>
          <a:stretch/>
        </p:blipFill>
        <p:spPr>
          <a:xfrm flipH="1">
            <a:off x="-554040" y="4860000"/>
            <a:ext cx="4008240" cy="6012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1327</Words>
  <Application>Microsoft Office PowerPoint</Application>
  <PresentationFormat>Personalizar</PresentationFormat>
  <Paragraphs>178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8" baseType="lpstr">
      <vt:lpstr>Arial</vt:lpstr>
      <vt:lpstr>Calibri</vt:lpstr>
      <vt:lpstr>League Spartan</vt:lpstr>
      <vt:lpstr>League Spartan ExtraBold</vt:lpstr>
      <vt:lpstr>League Spartan Medium</vt:lpstr>
      <vt:lpstr>Lexend</vt:lpstr>
      <vt:lpstr>Lexend ExtraBold</vt:lpstr>
      <vt:lpstr>Merriweather</vt:lpstr>
      <vt:lpstr>Symbol</vt:lpstr>
      <vt:lpstr>Times New Roman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Renato Calixto de Jesus</cp:lastModifiedBy>
  <cp:revision>2</cp:revision>
  <dcterms:modified xsi:type="dcterms:W3CDTF">2025-12-14T05:23:06Z</dcterms:modified>
  <dc:language>pt-BR</dc:language>
</cp:coreProperties>
</file>